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9" r:id="rId1"/>
  </p:sldMasterIdLst>
  <p:notesMasterIdLst>
    <p:notesMasterId r:id="rId81"/>
  </p:notesMasterIdLst>
  <p:handoutMasterIdLst>
    <p:handoutMasterId r:id="rId82"/>
  </p:handoutMasterIdLst>
  <p:sldIdLst>
    <p:sldId id="256" r:id="rId2"/>
    <p:sldId id="260" r:id="rId3"/>
    <p:sldId id="258" r:id="rId4"/>
    <p:sldId id="259" r:id="rId5"/>
    <p:sldId id="261" r:id="rId6"/>
    <p:sldId id="262" r:id="rId7"/>
    <p:sldId id="263" r:id="rId8"/>
    <p:sldId id="267" r:id="rId9"/>
    <p:sldId id="268" r:id="rId10"/>
    <p:sldId id="269" r:id="rId11"/>
    <p:sldId id="271" r:id="rId12"/>
    <p:sldId id="270" r:id="rId13"/>
    <p:sldId id="266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95" r:id="rId24"/>
    <p:sldId id="281" r:id="rId25"/>
    <p:sldId id="303" r:id="rId26"/>
    <p:sldId id="296" r:id="rId27"/>
    <p:sldId id="301" r:id="rId28"/>
    <p:sldId id="302" r:id="rId29"/>
    <p:sldId id="283" r:id="rId30"/>
    <p:sldId id="285" r:id="rId31"/>
    <p:sldId id="304" r:id="rId32"/>
    <p:sldId id="306" r:id="rId33"/>
    <p:sldId id="307" r:id="rId34"/>
    <p:sldId id="305" r:id="rId35"/>
    <p:sldId id="308" r:id="rId36"/>
    <p:sldId id="309" r:id="rId37"/>
    <p:sldId id="292" r:id="rId38"/>
    <p:sldId id="311" r:id="rId39"/>
    <p:sldId id="298" r:id="rId40"/>
    <p:sldId id="310" r:id="rId41"/>
    <p:sldId id="293" r:id="rId42"/>
    <p:sldId id="294" r:id="rId43"/>
    <p:sldId id="318" r:id="rId44"/>
    <p:sldId id="319" r:id="rId45"/>
    <p:sldId id="320" r:id="rId46"/>
    <p:sldId id="312" r:id="rId47"/>
    <p:sldId id="313" r:id="rId48"/>
    <p:sldId id="314" r:id="rId49"/>
    <p:sldId id="315" r:id="rId50"/>
    <p:sldId id="316" r:id="rId51"/>
    <p:sldId id="321" r:id="rId52"/>
    <p:sldId id="322" r:id="rId53"/>
    <p:sldId id="323" r:id="rId54"/>
    <p:sldId id="324" r:id="rId55"/>
    <p:sldId id="325" r:id="rId56"/>
    <p:sldId id="326" r:id="rId57"/>
    <p:sldId id="327" r:id="rId58"/>
    <p:sldId id="328" r:id="rId59"/>
    <p:sldId id="329" r:id="rId60"/>
    <p:sldId id="346" r:id="rId61"/>
    <p:sldId id="331" r:id="rId62"/>
    <p:sldId id="330" r:id="rId63"/>
    <p:sldId id="332" r:id="rId64"/>
    <p:sldId id="333" r:id="rId65"/>
    <p:sldId id="334" r:id="rId66"/>
    <p:sldId id="335" r:id="rId67"/>
    <p:sldId id="336" r:id="rId68"/>
    <p:sldId id="337" r:id="rId69"/>
    <p:sldId id="338" r:id="rId70"/>
    <p:sldId id="339" r:id="rId71"/>
    <p:sldId id="343" r:id="rId72"/>
    <p:sldId id="340" r:id="rId73"/>
    <p:sldId id="344" r:id="rId74"/>
    <p:sldId id="347" r:id="rId75"/>
    <p:sldId id="341" r:id="rId76"/>
    <p:sldId id="342" r:id="rId77"/>
    <p:sldId id="349" r:id="rId78"/>
    <p:sldId id="345" r:id="rId79"/>
    <p:sldId id="348" r:id="rId8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612" userDrawn="1">
          <p15:clr>
            <a:srgbClr val="A4A3A4"/>
          </p15:clr>
        </p15:guide>
        <p15:guide id="2" pos="4748" userDrawn="1">
          <p15:clr>
            <a:srgbClr val="A4A3A4"/>
          </p15:clr>
        </p15:guide>
        <p15:guide id="3" orient="horz" pos="4201" userDrawn="1">
          <p15:clr>
            <a:srgbClr val="A4A3A4"/>
          </p15:clr>
        </p15:guide>
        <p15:guide id="4" pos="98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9D1DD"/>
    <a:srgbClr val="E5F5F7"/>
    <a:srgbClr val="FF0000"/>
    <a:srgbClr val="F2EF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289"/>
    <p:restoredTop sz="99918" autoAdjust="0"/>
  </p:normalViewPr>
  <p:slideViewPr>
    <p:cSldViewPr>
      <p:cViewPr varScale="1">
        <p:scale>
          <a:sx n="226" d="100"/>
          <a:sy n="226" d="100"/>
        </p:scale>
        <p:origin x="3400" y="200"/>
      </p:cViewPr>
      <p:guideLst>
        <p:guide orient="horz" pos="3612"/>
        <p:guide pos="4748"/>
        <p:guide orient="horz" pos="4201"/>
        <p:guide pos="987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37" d="100"/>
        <a:sy n="137" d="100"/>
      </p:scale>
      <p:origin x="0" y="826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notesMaster" Target="notesMasters/notesMaster1.xml"/><Relationship Id="rId86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52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52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52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fld id="{ECB67873-87D3-AB4E-9939-628D29DB2D2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2687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2.jp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3.png>
</file>

<file path=ppt/media/image3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266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66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6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+mn-cs"/>
              </a:defRPr>
            </a:lvl1pPr>
          </a:lstStyle>
          <a:p>
            <a:pPr>
              <a:defRPr/>
            </a:pPr>
            <a:fld id="{D4957F33-72C5-EF4B-8DEE-FBE0E819FA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89508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6353A08-0396-8142-BF4E-1C4586C6C6F0}" type="slidenum">
              <a:rPr lang="en-US" altLang="en-US"/>
              <a:pPr/>
              <a:t>2</a:t>
            </a:fld>
            <a:endParaRPr lang="en-US" altLang="en-US"/>
          </a:p>
        </p:txBody>
      </p:sp>
      <p:sp>
        <p:nvSpPr>
          <p:cNvPr id="68505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8505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67289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22476C2-BB35-EC4D-80C8-F2B8CE8C5570}" type="slidenum">
              <a:rPr lang="en-US" altLang="en-US"/>
              <a:pPr/>
              <a:t>29</a:t>
            </a:fld>
            <a:endParaRPr lang="en-US" altLang="en-US"/>
          </a:p>
        </p:txBody>
      </p:sp>
      <p:sp>
        <p:nvSpPr>
          <p:cNvPr id="30925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289050" y="795338"/>
            <a:ext cx="4279900" cy="32099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92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93775" y="4343400"/>
            <a:ext cx="4870450" cy="41195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8980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0823E03-9F3E-1747-9DA3-A1D9C3E9D0F7}" type="slidenum">
              <a:rPr lang="en-US" altLang="en-US"/>
              <a:pPr/>
              <a:t>30</a:t>
            </a:fld>
            <a:endParaRPr lang="en-US" altLang="en-US"/>
          </a:p>
        </p:txBody>
      </p:sp>
      <p:sp>
        <p:nvSpPr>
          <p:cNvPr id="355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5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760377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A3EEC31-EB01-954C-8484-E1FA1DA18E8B}" type="slidenum">
              <a:rPr lang="en-US" altLang="en-US"/>
              <a:pPr/>
              <a:t>31</a:t>
            </a:fld>
            <a:endParaRPr lang="en-US" altLang="en-US"/>
          </a:p>
        </p:txBody>
      </p:sp>
      <p:sp>
        <p:nvSpPr>
          <p:cNvPr id="356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95639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EEB0DC-58F2-ED47-B17C-1DEBBAA7409D}" type="slidenum">
              <a:rPr lang="en-US" altLang="en-US"/>
              <a:pPr/>
              <a:t>32</a:t>
            </a:fld>
            <a:endParaRPr lang="en-US" altLang="en-US"/>
          </a:p>
        </p:txBody>
      </p:sp>
      <p:sp>
        <p:nvSpPr>
          <p:cNvPr id="358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21287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E41EEEF-00AA-744D-9DD3-52F43408CE92}" type="slidenum">
              <a:rPr lang="en-US" altLang="en-US"/>
              <a:pPr/>
              <a:t>33</a:t>
            </a:fld>
            <a:endParaRPr lang="en-US" altLang="en-US"/>
          </a:p>
        </p:txBody>
      </p:sp>
      <p:sp>
        <p:nvSpPr>
          <p:cNvPr id="359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9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85363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3FF1D65-F697-6A45-A8F9-F309B8F4C80C}" type="slidenum">
              <a:rPr lang="en-US" altLang="en-US"/>
              <a:pPr/>
              <a:t>34</a:t>
            </a:fld>
            <a:endParaRPr lang="en-US" altLang="en-US"/>
          </a:p>
        </p:txBody>
      </p:sp>
      <p:sp>
        <p:nvSpPr>
          <p:cNvPr id="357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7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71733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6C403E2-9647-F84F-A0E9-4EDD55BA6064}" type="slidenum">
              <a:rPr lang="en-US" altLang="en-US"/>
              <a:pPr/>
              <a:t>35</a:t>
            </a:fld>
            <a:endParaRPr lang="en-US" altLang="en-US"/>
          </a:p>
        </p:txBody>
      </p:sp>
      <p:sp>
        <p:nvSpPr>
          <p:cNvPr id="3604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0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35788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E41EEEF-00AA-744D-9DD3-52F43408CE92}" type="slidenum">
              <a:rPr lang="en-US" altLang="en-US"/>
              <a:pPr/>
              <a:t>36</a:t>
            </a:fld>
            <a:endParaRPr lang="en-US" altLang="en-US"/>
          </a:p>
        </p:txBody>
      </p:sp>
      <p:sp>
        <p:nvSpPr>
          <p:cNvPr id="359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9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867167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7DFA23E-7BDB-C94A-B6F4-376824D62456}" type="slidenum">
              <a:rPr lang="en-US" altLang="en-US"/>
              <a:pPr/>
              <a:t>37</a:t>
            </a:fld>
            <a:endParaRPr lang="en-US" altLang="en-US"/>
          </a:p>
        </p:txBody>
      </p:sp>
      <p:sp>
        <p:nvSpPr>
          <p:cNvPr id="3635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35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36844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A06F0D2-7161-2A41-BC2F-C9802AA547F3}" type="slidenum">
              <a:rPr lang="en-US" altLang="en-US"/>
              <a:pPr/>
              <a:t>41</a:t>
            </a:fld>
            <a:endParaRPr lang="en-US" altLang="en-US"/>
          </a:p>
        </p:txBody>
      </p:sp>
      <p:sp>
        <p:nvSpPr>
          <p:cNvPr id="32256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289050" y="795338"/>
            <a:ext cx="4279900" cy="32099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256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93775" y="4343400"/>
            <a:ext cx="4870450" cy="41195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57981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437308A-69E2-AE41-8DB6-F0B710AF65A9}" type="slidenum">
              <a:rPr lang="en-US" altLang="en-US"/>
              <a:pPr/>
              <a:t>4</a:t>
            </a:fld>
            <a:endParaRPr lang="en-US" altLang="en-US"/>
          </a:p>
        </p:txBody>
      </p:sp>
      <p:sp>
        <p:nvSpPr>
          <p:cNvPr id="6973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289050" y="795338"/>
            <a:ext cx="4279900" cy="32099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973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93775" y="4343400"/>
            <a:ext cx="4870450" cy="41195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367791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E517773-50C9-544A-81DC-44EA5B208D99}" type="slidenum">
              <a:rPr lang="en-US" altLang="en-US"/>
              <a:pPr/>
              <a:t>42</a:t>
            </a:fld>
            <a:endParaRPr lang="en-US" altLang="en-US"/>
          </a:p>
        </p:txBody>
      </p:sp>
      <p:sp>
        <p:nvSpPr>
          <p:cNvPr id="362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24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23442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A3EEC31-EB01-954C-8484-E1FA1DA18E8B}" type="slidenum">
              <a:rPr lang="en-US" altLang="en-US"/>
              <a:pPr/>
              <a:t>44</a:t>
            </a:fld>
            <a:endParaRPr lang="en-US" altLang="en-US"/>
          </a:p>
        </p:txBody>
      </p:sp>
      <p:sp>
        <p:nvSpPr>
          <p:cNvPr id="356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4739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E41EEEF-00AA-744D-9DD3-52F43408CE92}" type="slidenum">
              <a:rPr lang="en-US" altLang="en-US"/>
              <a:pPr/>
              <a:t>45</a:t>
            </a:fld>
            <a:endParaRPr lang="en-US" altLang="en-US"/>
          </a:p>
        </p:txBody>
      </p:sp>
      <p:sp>
        <p:nvSpPr>
          <p:cNvPr id="359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9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8868635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437308A-69E2-AE41-8DB6-F0B710AF65A9}" type="slidenum">
              <a:rPr lang="en-US" altLang="en-US"/>
              <a:pPr/>
              <a:t>48</a:t>
            </a:fld>
            <a:endParaRPr lang="en-US" altLang="en-US"/>
          </a:p>
        </p:txBody>
      </p:sp>
      <p:sp>
        <p:nvSpPr>
          <p:cNvPr id="6973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289050" y="795338"/>
            <a:ext cx="4279900" cy="32099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973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93775" y="4343400"/>
            <a:ext cx="4870450" cy="41195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6323693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72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338E232-5763-B74E-B0AD-8656C12AA3AB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69939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993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2601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21BB212-69F9-494A-A5A6-BC90C646DFC9}" type="slidenum">
              <a:rPr lang="en-US" altLang="en-US"/>
              <a:pPr/>
              <a:t>6</a:t>
            </a:fld>
            <a:endParaRPr lang="en-US" altLang="en-US"/>
          </a:p>
        </p:txBody>
      </p:sp>
      <p:sp>
        <p:nvSpPr>
          <p:cNvPr id="7034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034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778948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437308A-69E2-AE41-8DB6-F0B710AF65A9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6973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289050" y="795338"/>
            <a:ext cx="4279900" cy="32099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973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93775" y="4343400"/>
            <a:ext cx="4870450" cy="41195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37206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437308A-69E2-AE41-8DB6-F0B710AF65A9}" type="slidenum">
              <a:rPr lang="en-US" altLang="en-US"/>
              <a:pPr/>
              <a:t>9</a:t>
            </a:fld>
            <a:endParaRPr lang="en-US" altLang="en-US"/>
          </a:p>
        </p:txBody>
      </p:sp>
      <p:sp>
        <p:nvSpPr>
          <p:cNvPr id="6973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289050" y="795338"/>
            <a:ext cx="4279900" cy="32099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973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93775" y="4343400"/>
            <a:ext cx="4870450" cy="41195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1581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437308A-69E2-AE41-8DB6-F0B710AF65A9}" type="slidenum">
              <a:rPr lang="en-US" altLang="en-US"/>
              <a:pPr/>
              <a:t>10</a:t>
            </a:fld>
            <a:endParaRPr lang="en-US" altLang="en-US"/>
          </a:p>
        </p:txBody>
      </p:sp>
      <p:sp>
        <p:nvSpPr>
          <p:cNvPr id="6973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289050" y="795338"/>
            <a:ext cx="4279900" cy="32099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973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93775" y="4343400"/>
            <a:ext cx="4870450" cy="41195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36448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7A1DFD6-D418-4A41-9399-B7DDA3F5BC42}" type="slidenum">
              <a:rPr lang="en-US" altLang="en-US"/>
              <a:pPr/>
              <a:t>24</a:t>
            </a:fld>
            <a:endParaRPr lang="en-US" altLang="en-US"/>
          </a:p>
        </p:txBody>
      </p:sp>
      <p:sp>
        <p:nvSpPr>
          <p:cNvPr id="3543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43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61878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437308A-69E2-AE41-8DB6-F0B710AF65A9}" type="slidenum">
              <a:rPr lang="en-US" altLang="en-US"/>
              <a:pPr/>
              <a:t>26</a:t>
            </a:fld>
            <a:endParaRPr lang="en-US" altLang="en-US"/>
          </a:p>
        </p:txBody>
      </p:sp>
      <p:sp>
        <p:nvSpPr>
          <p:cNvPr id="69734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289050" y="795338"/>
            <a:ext cx="4279900" cy="32099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973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93775" y="4343400"/>
            <a:ext cx="4870450" cy="41195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8782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7" descr="MidBlue102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23850" y="1484313"/>
            <a:ext cx="8496300" cy="13684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noProof="0"/>
              <a:t>Click to edit Master title style</a:t>
            </a:r>
            <a:endParaRPr lang="en-US" noProof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23850" y="3068638"/>
            <a:ext cx="8496300" cy="3097212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 noProof="0"/>
              <a:t>Click to edit Master subtitle style</a:t>
            </a:r>
            <a:endParaRPr lang="en-US" noProof="0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ftr" sz="quarter" idx="10"/>
          </p:nvPr>
        </p:nvSpPr>
        <p:spPr bwMode="auto">
          <a:xfrm>
            <a:off x="323850" y="6245225"/>
            <a:ext cx="8496300" cy="476250"/>
          </a:xfrm>
          <a:prstGeom prst="rect">
            <a:avLst/>
          </a:prstGeom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4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30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690CD5-0EA3-F545-AACE-E4C57D8F1CE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012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40550" y="908050"/>
            <a:ext cx="2203450" cy="52578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0200" y="908050"/>
            <a:ext cx="6457950" cy="52578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B80A5D9-EA78-7248-A50D-677461739E4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9293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4723805" y="1830586"/>
            <a:ext cx="3750469" cy="442019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669726" y="1830586"/>
            <a:ext cx="3750469" cy="4420195"/>
          </a:xfrm>
          <a:prstGeom prst="rect">
            <a:avLst/>
          </a:prstGeom>
        </p:spPr>
        <p:txBody>
          <a:bodyPr/>
          <a:lstStyle>
            <a:lvl1pPr marL="241093" indent="-241093">
              <a:spcBef>
                <a:spcPts val="2250"/>
              </a:spcBef>
              <a:defRPr sz="1969"/>
            </a:lvl1pPr>
            <a:lvl2pPr marL="482186" indent="-241093">
              <a:spcBef>
                <a:spcPts val="2250"/>
              </a:spcBef>
              <a:defRPr sz="1969"/>
            </a:lvl2pPr>
            <a:lvl3pPr marL="723279" indent="-241093">
              <a:spcBef>
                <a:spcPts val="2250"/>
              </a:spcBef>
              <a:defRPr sz="1969"/>
            </a:lvl3pPr>
            <a:lvl4pPr marL="964372" indent="-241093">
              <a:spcBef>
                <a:spcPts val="2250"/>
              </a:spcBef>
              <a:defRPr sz="1969"/>
            </a:lvl4pPr>
            <a:lvl5pPr marL="1205465" indent="-241093">
              <a:spcBef>
                <a:spcPts val="2250"/>
              </a:spcBef>
              <a:defRPr sz="1969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445413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7327798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9F1115-EAB2-5B4C-96D4-7F8FEC5E68E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491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A597AA-67AE-9843-81C8-838F3F2737C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464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0200" y="2057400"/>
            <a:ext cx="4168775" cy="41084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375" y="2057400"/>
            <a:ext cx="4168775" cy="41084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AF1D0D-E0E0-E441-8544-1024F4387E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613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DD3D3A-0D4C-CA41-98E6-A25EFCFF909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338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16D009-BBC4-D241-8298-AE0733ABDA1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668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F95F7B-87BB-F443-BD51-F282189CD25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950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BB0919-FA18-394B-A1EF-AFBA3AAFC9C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965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GB" noProof="0"/>
              <a:t>Drag picture to placeholder or click icon to add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4C61B3-B232-3C4D-B984-DC432F90A09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521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30200" y="908050"/>
            <a:ext cx="8813800" cy="99695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30200" y="2057400"/>
            <a:ext cx="8489950" cy="410845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812088" y="6337300"/>
            <a:ext cx="1008062" cy="47625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cs typeface="+mn-cs"/>
              </a:defRPr>
            </a:lvl1pPr>
          </a:lstStyle>
          <a:p>
            <a:pPr>
              <a:defRPr/>
            </a:pPr>
            <a:fld id="{01F1A61B-9F81-B24C-8BBB-49CD1C37FF2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29" name="Picture 17" descr="MidBlue90"/>
          <p:cNvPicPr>
            <a:picLocks noChangeAspect="1" noChangeArrowheads="1"/>
          </p:cNvPicPr>
          <p:nvPr/>
        </p:nvPicPr>
        <p:blipFill>
          <a:blip r:embed="rId1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9" r:id="rId12"/>
    <p:sldLayoutId id="2147483710" r:id="rId13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+mj-lt"/>
          <a:ea typeface="+mj-ea"/>
          <a:cs typeface="ＭＳ Ｐゴシック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  <a:ea typeface="ＭＳ Ｐゴシック" charset="0"/>
        </a:defRPr>
      </a:lvl9pPr>
    </p:titleStyle>
    <p:bodyStyle>
      <a:lvl1pPr marL="457200" indent="-4572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800">
          <a:solidFill>
            <a:schemeClr val="tx1"/>
          </a:solidFill>
          <a:latin typeface="+mn-lt"/>
          <a:ea typeface="+mn-ea"/>
          <a:cs typeface="ＭＳ Ｐゴシック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emf"/><Relationship Id="rId4" Type="http://schemas.openxmlformats.org/officeDocument/2006/relationships/image" Target="../media/image34.emf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Growth in early years: statistical and clinical insights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Tim Cole</a:t>
            </a:r>
          </a:p>
          <a:p>
            <a:r>
              <a:rPr lang="en-US" sz="2000"/>
              <a:t>Population, Policy and Practice Programme</a:t>
            </a:r>
          </a:p>
          <a:p>
            <a:r>
              <a:rPr lang="en-US" sz="2000"/>
              <a:t>UCL Great Ormond Street Institute of Child Health</a:t>
            </a:r>
          </a:p>
          <a:p>
            <a:r>
              <a:rPr lang="en-US" sz="2000"/>
              <a:t>London WC1N 1EH</a:t>
            </a:r>
          </a:p>
          <a:p>
            <a:r>
              <a:rPr lang="en-US" sz="2000"/>
              <a:t>UK</a:t>
            </a:r>
          </a:p>
        </p:txBody>
      </p:sp>
    </p:spTree>
    <p:extLst>
      <p:ext uri="{BB962C8B-B14F-4D97-AF65-F5344CB8AC3E}">
        <p14:creationId xmlns:p14="http://schemas.microsoft.com/office/powerpoint/2010/main" val="274704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22" name="Picture 2" descr="A5_Boys_UKWHO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03325" y="1668463"/>
            <a:ext cx="6511925" cy="500538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6323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/>
              <a:t>Acceleration </a:t>
            </a:r>
            <a:r>
              <a:rPr lang="mr-IN" altLang="en-US" dirty="0"/>
              <a:t>–</a:t>
            </a:r>
            <a:r>
              <a:rPr lang="en-GB" altLang="en-US" dirty="0"/>
              <a:t> three measurements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3072474" y="4392974"/>
            <a:ext cx="984794" cy="185394"/>
            <a:chOff x="3072474" y="4392974"/>
            <a:chExt cx="984794" cy="185394"/>
          </a:xfrm>
        </p:grpSpPr>
        <p:sp>
          <p:nvSpPr>
            <p:cNvPr id="7" name="Line 11"/>
            <p:cNvSpPr>
              <a:spLocks noChangeShapeType="1"/>
            </p:cNvSpPr>
            <p:nvPr/>
          </p:nvSpPr>
          <p:spPr bwMode="auto">
            <a:xfrm>
              <a:off x="3072474" y="4392974"/>
              <a:ext cx="491414" cy="129208"/>
            </a:xfrm>
            <a:prstGeom prst="line">
              <a:avLst/>
            </a:prstGeom>
            <a:noFill/>
            <a:ln w="44450" cmpd="dbl">
              <a:solidFill>
                <a:srgbClr val="000000"/>
              </a:solidFill>
              <a:round/>
              <a:headEnd type="oval" w="sm" len="sm"/>
              <a:tailEnd type="oval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" name="Line 11"/>
            <p:cNvSpPr>
              <a:spLocks noChangeShapeType="1"/>
            </p:cNvSpPr>
            <p:nvPr/>
          </p:nvSpPr>
          <p:spPr bwMode="auto">
            <a:xfrm>
              <a:off x="3566273" y="4522182"/>
              <a:ext cx="490995" cy="56186"/>
            </a:xfrm>
            <a:prstGeom prst="line">
              <a:avLst/>
            </a:prstGeom>
            <a:noFill/>
            <a:ln w="44450" cmpd="dbl">
              <a:solidFill>
                <a:srgbClr val="000000"/>
              </a:solidFill>
              <a:round/>
              <a:headEnd type="oval" w="sm" len="sm"/>
              <a:tailEnd type="oval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541278" y="2858473"/>
            <a:ext cx="896918" cy="129464"/>
            <a:chOff x="6116044" y="2727845"/>
            <a:chExt cx="896918" cy="129464"/>
          </a:xfrm>
        </p:grpSpPr>
        <p:sp>
          <p:nvSpPr>
            <p:cNvPr id="8" name="Line 11"/>
            <p:cNvSpPr>
              <a:spLocks noChangeShapeType="1"/>
            </p:cNvSpPr>
            <p:nvPr/>
          </p:nvSpPr>
          <p:spPr bwMode="auto">
            <a:xfrm>
              <a:off x="6116044" y="2733240"/>
              <a:ext cx="449413" cy="124069"/>
            </a:xfrm>
            <a:prstGeom prst="line">
              <a:avLst/>
            </a:prstGeom>
            <a:noFill/>
            <a:ln w="44450" cmpd="dbl">
              <a:solidFill>
                <a:srgbClr val="FF0000"/>
              </a:solidFill>
              <a:round/>
              <a:headEnd type="oval" w="sm" len="sm"/>
              <a:tailEnd type="oval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Line 11"/>
            <p:cNvSpPr>
              <a:spLocks noChangeShapeType="1"/>
            </p:cNvSpPr>
            <p:nvPr/>
          </p:nvSpPr>
          <p:spPr bwMode="auto">
            <a:xfrm flipV="1">
              <a:off x="6565457" y="2727845"/>
              <a:ext cx="447505" cy="129464"/>
            </a:xfrm>
            <a:prstGeom prst="line">
              <a:avLst/>
            </a:prstGeom>
            <a:noFill/>
            <a:ln w="44450" cmpd="dbl">
              <a:solidFill>
                <a:srgbClr val="FF0000"/>
              </a:solidFill>
              <a:round/>
              <a:headEnd type="oval" w="sm" len="sm"/>
              <a:tailEnd type="oval" w="sm" len="sm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4051907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1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9061" y="855617"/>
            <a:ext cx="7256909" cy="6868147"/>
          </a:xfrm>
        </p:spPr>
      </p:pic>
      <p:sp>
        <p:nvSpPr>
          <p:cNvPr id="21" name="Rectangle 20"/>
          <p:cNvSpPr/>
          <p:nvPr/>
        </p:nvSpPr>
        <p:spPr bwMode="auto">
          <a:xfrm>
            <a:off x="4139952" y="1052736"/>
            <a:ext cx="864096" cy="50405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330200" y="908050"/>
            <a:ext cx="8813800" cy="996950"/>
          </a:xfrm>
        </p:spPr>
        <p:txBody>
          <a:bodyPr/>
          <a:lstStyle/>
          <a:p>
            <a:r>
              <a:rPr lang="en-US" dirty="0"/>
              <a:t>Growth pattern – many measurements</a:t>
            </a:r>
          </a:p>
        </p:txBody>
      </p:sp>
    </p:spTree>
    <p:extLst>
      <p:ext uri="{BB962C8B-B14F-4D97-AF65-F5344CB8AC3E}">
        <p14:creationId xmlns:p14="http://schemas.microsoft.com/office/powerpoint/2010/main" val="14659628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Growth pattern – many measurements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Modelling growth curves with SITAR</a:t>
            </a:r>
          </a:p>
          <a:p>
            <a:r>
              <a:rPr lang="en-US" dirty="0"/>
              <a:t>Provides simple summary of individual </a:t>
            </a:r>
            <a:br>
              <a:rPr lang="en-US" dirty="0"/>
            </a:br>
            <a:r>
              <a:rPr lang="en-US" dirty="0"/>
              <a:t>growth patterns</a:t>
            </a:r>
          </a:p>
        </p:txBody>
      </p:sp>
    </p:spTree>
    <p:extLst>
      <p:ext uri="{BB962C8B-B14F-4D97-AF65-F5344CB8AC3E}">
        <p14:creationId xmlns:p14="http://schemas.microsoft.com/office/powerpoint/2010/main" val="1280915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200" y="2057400"/>
            <a:ext cx="8418264" cy="4108450"/>
          </a:xfrm>
        </p:spPr>
        <p:txBody>
          <a:bodyPr/>
          <a:lstStyle/>
          <a:p>
            <a:r>
              <a:rPr lang="en-US" dirty="0"/>
              <a:t>To show how statistics helps chart assessment for: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Growth distance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Growth velocity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Growth acceleration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Growth pattern</a:t>
            </a:r>
          </a:p>
        </p:txBody>
      </p:sp>
    </p:spTree>
    <p:extLst>
      <p:ext uri="{BB962C8B-B14F-4D97-AF65-F5344CB8AC3E}">
        <p14:creationId xmlns:p14="http://schemas.microsoft.com/office/powerpoint/2010/main" val="2087133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br>
              <a:rPr lang="en-US" dirty="0"/>
            </a:br>
            <a:r>
              <a:rPr lang="en-US" dirty="0"/>
              <a:t>Growth distance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One measurement</a:t>
            </a:r>
          </a:p>
        </p:txBody>
      </p:sp>
    </p:spTree>
    <p:extLst>
      <p:ext uri="{BB962C8B-B14F-4D97-AF65-F5344CB8AC3E}">
        <p14:creationId xmlns:p14="http://schemas.microsoft.com/office/powerpoint/2010/main" val="20653627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growth charts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Growth charts designed to assess single measurements</a:t>
            </a:r>
          </a:p>
          <a:p>
            <a:r>
              <a:rPr lang="en-US" dirty="0"/>
              <a:t>Compare measurement to distribution of reference measurements for age and sex</a:t>
            </a:r>
          </a:p>
          <a:p>
            <a:r>
              <a:rPr lang="en-US" dirty="0"/>
              <a:t>LMS method popular way to construct growth charts</a:t>
            </a:r>
          </a:p>
          <a:p>
            <a:r>
              <a:rPr lang="en-US" dirty="0"/>
              <a:t>Worked example for weight in girls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56463" y="5949280"/>
            <a:ext cx="6837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tx2"/>
                </a:solidFill>
              </a:rPr>
              <a:t>Cole TJ, Green PJ. Smoothing reference centile curves: the LMS method and penalized likelihood. Stat Med 1992;11:1305-19.</a:t>
            </a:r>
          </a:p>
        </p:txBody>
      </p:sp>
    </p:spTree>
    <p:extLst>
      <p:ext uri="{BB962C8B-B14F-4D97-AF65-F5344CB8AC3E}">
        <p14:creationId xmlns:p14="http://schemas.microsoft.com/office/powerpoint/2010/main" val="11836366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/>
              <a:t>Weight in 4000 girls</a:t>
            </a:r>
          </a:p>
          <a:p>
            <a:r>
              <a:rPr lang="en-US"/>
              <a:t>Age 1-21 years</a:t>
            </a:r>
          </a:p>
          <a:p>
            <a:r>
              <a:rPr lang="en-US"/>
              <a:t>Aim: to define weight distribution at each age</a:t>
            </a:r>
          </a:p>
          <a:p>
            <a:endParaRPr lang="en-US"/>
          </a:p>
          <a:p>
            <a:pPr lvl="1"/>
            <a:r>
              <a:rPr lang="en-US">
                <a:solidFill>
                  <a:schemeClr val="bg1">
                    <a:lumMod val="95000"/>
                  </a:schemeClr>
                </a:solidFill>
              </a:rPr>
              <a:t>95% below 95</a:t>
            </a:r>
            <a:r>
              <a:rPr lang="en-US" baseline="30000">
                <a:solidFill>
                  <a:schemeClr val="bg1">
                    <a:lumMod val="95000"/>
                  </a:schemeClr>
                </a:solidFill>
              </a:rPr>
              <a:t>th</a:t>
            </a:r>
            <a:r>
              <a:rPr lang="en-US">
                <a:solidFill>
                  <a:schemeClr val="bg1">
                    <a:lumMod val="95000"/>
                  </a:schemeClr>
                </a:solidFill>
              </a:rPr>
              <a:t> centile</a:t>
            </a:r>
          </a:p>
          <a:p>
            <a:pPr lvl="1"/>
            <a:r>
              <a:rPr lang="en-US">
                <a:solidFill>
                  <a:schemeClr val="bg1">
                    <a:lumMod val="95000"/>
                  </a:schemeClr>
                </a:solidFill>
              </a:rPr>
              <a:t>50% below 50</a:t>
            </a:r>
            <a:r>
              <a:rPr lang="en-US" baseline="30000">
                <a:solidFill>
                  <a:schemeClr val="bg1">
                    <a:lumMod val="95000"/>
                  </a:schemeClr>
                </a:solidFill>
              </a:rPr>
              <a:t>th</a:t>
            </a:r>
            <a:r>
              <a:rPr lang="en-US">
                <a:solidFill>
                  <a:schemeClr val="bg1">
                    <a:lumMod val="95000"/>
                  </a:schemeClr>
                </a:solidFill>
              </a:rPr>
              <a:t> centile</a:t>
            </a:r>
          </a:p>
          <a:p>
            <a:pPr lvl="1"/>
            <a:r>
              <a:rPr lang="en-US">
                <a:solidFill>
                  <a:schemeClr val="bg1">
                    <a:lumMod val="95000"/>
                  </a:schemeClr>
                </a:solidFill>
              </a:rPr>
              <a:t>5% below 5</a:t>
            </a:r>
            <a:r>
              <a:rPr lang="en-US" baseline="30000">
                <a:solidFill>
                  <a:schemeClr val="bg1">
                    <a:lumMod val="95000"/>
                  </a:schemeClr>
                </a:solidFill>
              </a:rPr>
              <a:t>th</a:t>
            </a:r>
            <a:r>
              <a:rPr lang="en-US">
                <a:solidFill>
                  <a:schemeClr val="bg1">
                    <a:lumMod val="95000"/>
                  </a:schemeClr>
                </a:solidFill>
              </a:rPr>
              <a:t> centile</a:t>
            </a:r>
          </a:p>
          <a:p>
            <a:pPr lvl="1"/>
            <a:r>
              <a:rPr lang="en-US">
                <a:solidFill>
                  <a:schemeClr val="bg1">
                    <a:lumMod val="95000"/>
                  </a:schemeClr>
                </a:solidFill>
              </a:rPr>
              <a:t>etc</a:t>
            </a:r>
          </a:p>
        </p:txBody>
      </p:sp>
      <p:pic>
        <p:nvPicPr>
          <p:cNvPr id="13" name="Picture Placeholder 12" descr="hanes girls.pdf"/>
          <p:cNvPicPr>
            <a:picLocks noGrp="1" noChangeAspect="1"/>
          </p:cNvPicPr>
          <p:nvPr>
            <p:ph type="pic" sz="half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606" r="-10606"/>
          <a:stretch>
            <a:fillRect/>
          </a:stretch>
        </p:blipFill>
        <p:spPr>
          <a:solidFill>
            <a:srgbClr val="FFFFFF"/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91340" y="188640"/>
            <a:ext cx="8773148" cy="1518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ctr">
            <a:normAutofit fontScale="97500"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r>
              <a:rPr lang="en-US" sz="3200" dirty="0">
                <a:solidFill>
                  <a:schemeClr val="tx2"/>
                </a:solidFill>
              </a:rPr>
              <a:t>Constructing growth charts</a:t>
            </a:r>
          </a:p>
        </p:txBody>
      </p:sp>
    </p:spTree>
    <p:extLst>
      <p:ext uri="{BB962C8B-B14F-4D97-AF65-F5344CB8AC3E}">
        <p14:creationId xmlns:p14="http://schemas.microsoft.com/office/powerpoint/2010/main" val="120590913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/>
              <a:t>Weight in 4000 girls</a:t>
            </a:r>
          </a:p>
          <a:p>
            <a:r>
              <a:rPr lang="en-US"/>
              <a:t>Age 1-21 years</a:t>
            </a:r>
          </a:p>
          <a:p>
            <a:r>
              <a:rPr lang="en-US"/>
              <a:t>Aim: to define weight distribution at each age </a:t>
            </a:r>
          </a:p>
          <a:p>
            <a:r>
              <a:rPr lang="en-US"/>
              <a:t>Construct smooth centile curves</a:t>
            </a:r>
          </a:p>
          <a:p>
            <a:pPr lvl="1"/>
            <a:r>
              <a:rPr lang="en-US"/>
              <a:t>50% below 50</a:t>
            </a:r>
            <a:r>
              <a:rPr lang="en-US" baseline="30000"/>
              <a:t>th</a:t>
            </a:r>
            <a:r>
              <a:rPr lang="en-US"/>
              <a:t> centile</a:t>
            </a:r>
          </a:p>
          <a:p>
            <a:pPr lvl="1"/>
            <a:r>
              <a:rPr lang="en-US"/>
              <a:t>3% below 3</a:t>
            </a:r>
            <a:r>
              <a:rPr lang="en-US" baseline="30000"/>
              <a:t>rd</a:t>
            </a:r>
            <a:r>
              <a:rPr lang="en-US"/>
              <a:t> centile</a:t>
            </a:r>
          </a:p>
          <a:p>
            <a:pPr lvl="1"/>
            <a:r>
              <a:rPr lang="en-US"/>
              <a:t>97% below 97</a:t>
            </a:r>
            <a:r>
              <a:rPr lang="en-US" baseline="30000"/>
              <a:t>th</a:t>
            </a:r>
            <a:r>
              <a:rPr lang="en-US"/>
              <a:t> centile</a:t>
            </a:r>
          </a:p>
          <a:p>
            <a:pPr lvl="1"/>
            <a:r>
              <a:rPr lang="en-US" i="1"/>
              <a:t>etc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91340" y="188640"/>
            <a:ext cx="8773148" cy="15180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ctr">
            <a:normAutofit fontScale="97500"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1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0" marR="0" indent="11430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0" marR="0" indent="1371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0" marR="0" indent="1600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0" marR="0" indent="1828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r>
              <a:rPr lang="en-US" sz="3200" dirty="0">
                <a:solidFill>
                  <a:schemeClr val="tx2"/>
                </a:solidFill>
              </a:rPr>
              <a:t>Constructing growth charts</a:t>
            </a:r>
          </a:p>
        </p:txBody>
      </p:sp>
      <p:pic>
        <p:nvPicPr>
          <p:cNvPr id="14" name="Picture Placeholder 13" descr="hanes girls.pdf"/>
          <p:cNvPicPr>
            <a:picLocks noGrp="1" noChangeAspect="1"/>
          </p:cNvPicPr>
          <p:nvPr>
            <p:ph type="pic" sz="half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606" r="-10606"/>
          <a:stretch>
            <a:fillRect/>
          </a:stretch>
        </p:blipFill>
        <p:spPr>
          <a:solidFill>
            <a:srgbClr val="FFFFFF"/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1604785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/>
              <a:t>Cole, JRSS A (1988)</a:t>
            </a:r>
          </a:p>
          <a:p>
            <a:r>
              <a:rPr lang="en-US"/>
              <a:t>Split into narrow age groups</a:t>
            </a:r>
          </a:p>
          <a:p>
            <a:r>
              <a:rPr lang="en-US"/>
              <a:t>Summarise distribution in each group</a:t>
            </a:r>
          </a:p>
          <a:p>
            <a:pPr lvl="1"/>
            <a:r>
              <a:rPr lang="en-US"/>
              <a:t>Need to adjust for skewness</a:t>
            </a:r>
          </a:p>
          <a:p>
            <a:pPr lvl="1"/>
            <a:r>
              <a:rPr lang="en-GB"/>
              <a:t>Raise weight to Box-Cox power </a:t>
            </a:r>
            <a:r>
              <a:rPr lang="el-GR">
                <a:solidFill>
                  <a:srgbClr val="008000"/>
                </a:solidFill>
              </a:rPr>
              <a:t>λ</a:t>
            </a:r>
            <a:endParaRPr lang="en-GB"/>
          </a:p>
          <a:p>
            <a:pPr lvl="1"/>
            <a:r>
              <a:rPr lang="en-GB"/>
              <a:t>Calculate mean </a:t>
            </a:r>
            <a:r>
              <a:rPr lang="el-GR">
                <a:solidFill>
                  <a:srgbClr val="FF0000"/>
                </a:solidFill>
              </a:rPr>
              <a:t>μ</a:t>
            </a:r>
            <a:r>
              <a:rPr lang="en-US"/>
              <a:t> and coefficient of variation </a:t>
            </a:r>
            <a:r>
              <a:rPr lang="el-GR">
                <a:solidFill>
                  <a:srgbClr val="0000FF"/>
                </a:solidFill>
              </a:rPr>
              <a:t>σ</a:t>
            </a:r>
            <a:endParaRPr lang="en-GB"/>
          </a:p>
          <a:p>
            <a:pPr marL="241093" lvl="1"/>
            <a:r>
              <a:rPr lang="en-GB"/>
              <a:t>So </a:t>
            </a:r>
            <a:r>
              <a:rPr lang="el-GR">
                <a:solidFill>
                  <a:srgbClr val="008000"/>
                </a:solidFill>
              </a:rPr>
              <a:t>λ</a:t>
            </a:r>
            <a:r>
              <a:rPr lang="en-GB">
                <a:solidFill>
                  <a:srgbClr val="008000"/>
                </a:solidFill>
              </a:rPr>
              <a:t> </a:t>
            </a:r>
            <a:r>
              <a:rPr lang="el-GR">
                <a:solidFill>
                  <a:srgbClr val="FF0000"/>
                </a:solidFill>
              </a:rPr>
              <a:t>μ</a:t>
            </a:r>
            <a:r>
              <a:rPr lang="en-US"/>
              <a:t> and </a:t>
            </a:r>
            <a:r>
              <a:rPr lang="el-GR">
                <a:solidFill>
                  <a:srgbClr val="0000FF"/>
                </a:solidFill>
              </a:rPr>
              <a:t>σ</a:t>
            </a:r>
            <a:r>
              <a:rPr lang="en-GB">
                <a:solidFill>
                  <a:srgbClr val="0000FF"/>
                </a:solidFill>
              </a:rPr>
              <a:t> </a:t>
            </a:r>
            <a:r>
              <a:rPr lang="en-GB"/>
              <a:t>vary by age</a:t>
            </a:r>
          </a:p>
        </p:txBody>
      </p:sp>
      <p:pic>
        <p:nvPicPr>
          <p:cNvPr id="8" name="Picture Placeholder 7" descr="hanes girls.pdf"/>
          <p:cNvPicPr>
            <a:picLocks noGrp="1" noChangeAspect="1"/>
          </p:cNvPicPr>
          <p:nvPr>
            <p:ph type="pic" sz="half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606" r="-10606"/>
          <a:stretch>
            <a:fillRect/>
          </a:stretch>
        </p:blipFill>
        <p:spPr>
          <a:solidFill>
            <a:schemeClr val="bg1"/>
          </a:solidFill>
          <a:ln>
            <a:solidFill>
              <a:srgbClr val="FFFFFF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69727" y="686817"/>
            <a:ext cx="7804547" cy="1518047"/>
          </a:xfrm>
        </p:spPr>
        <p:txBody>
          <a:bodyPr>
            <a:normAutofit/>
          </a:bodyPr>
          <a:lstStyle/>
          <a:p>
            <a:r>
              <a:rPr lang="en-US" dirty="0"/>
              <a:t>LMS method</a:t>
            </a:r>
          </a:p>
        </p:txBody>
      </p:sp>
    </p:spTree>
    <p:extLst>
      <p:ext uri="{BB962C8B-B14F-4D97-AF65-F5344CB8AC3E}">
        <p14:creationId xmlns:p14="http://schemas.microsoft.com/office/powerpoint/2010/main" val="198626237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69725" y="1830586"/>
            <a:ext cx="4054079" cy="4420195"/>
          </a:xfrm>
        </p:spPr>
        <p:txBody>
          <a:bodyPr>
            <a:normAutofit/>
          </a:bodyPr>
          <a:lstStyle/>
          <a:p>
            <a:pPr marL="241093" lvl="1"/>
            <a:r>
              <a:rPr lang="en-GB" dirty="0"/>
              <a:t>Plot </a:t>
            </a:r>
            <a:r>
              <a:rPr lang="el-GR" dirty="0">
                <a:solidFill>
                  <a:srgbClr val="008000"/>
                </a:solidFill>
              </a:rPr>
              <a:t>λ</a:t>
            </a:r>
            <a:r>
              <a:rPr lang="en-GB" dirty="0">
                <a:solidFill>
                  <a:srgbClr val="008000"/>
                </a:solidFill>
              </a:rPr>
              <a:t> </a:t>
            </a:r>
            <a:r>
              <a:rPr lang="el-GR" dirty="0">
                <a:solidFill>
                  <a:srgbClr val="FF0000"/>
                </a:solidFill>
              </a:rPr>
              <a:t>μ</a:t>
            </a:r>
            <a:r>
              <a:rPr lang="en-US" dirty="0"/>
              <a:t> and </a:t>
            </a:r>
            <a:r>
              <a:rPr lang="el-GR" dirty="0">
                <a:solidFill>
                  <a:srgbClr val="0000FF"/>
                </a:solidFill>
              </a:rPr>
              <a:t>σ</a:t>
            </a:r>
            <a:r>
              <a:rPr lang="en-GB" dirty="0">
                <a:solidFill>
                  <a:srgbClr val="0000FF"/>
                </a:solidFill>
              </a:rPr>
              <a:t> </a:t>
            </a:r>
            <a:r>
              <a:rPr lang="en-GB" dirty="0"/>
              <a:t>against age and fit smooth curves</a:t>
            </a:r>
          </a:p>
          <a:p>
            <a:pPr marL="482186" lvl="2"/>
            <a:r>
              <a:rPr lang="en-GB" dirty="0">
                <a:solidFill>
                  <a:srgbClr val="008000"/>
                </a:solidFill>
              </a:rPr>
              <a:t>L</a:t>
            </a:r>
            <a:r>
              <a:rPr lang="en-GB" dirty="0"/>
              <a:t> curve for Box-Cox power </a:t>
            </a:r>
            <a:r>
              <a:rPr lang="el-GR" dirty="0">
                <a:solidFill>
                  <a:srgbClr val="008000"/>
                </a:solidFill>
              </a:rPr>
              <a:t>λ</a:t>
            </a:r>
            <a:endParaRPr lang="en-GB" dirty="0"/>
          </a:p>
          <a:p>
            <a:pPr marL="482186" lvl="2"/>
            <a:r>
              <a:rPr lang="en-GB" dirty="0">
                <a:solidFill>
                  <a:srgbClr val="FF0000"/>
                </a:solidFill>
              </a:rPr>
              <a:t>M</a:t>
            </a:r>
            <a:r>
              <a:rPr lang="en-GB" dirty="0"/>
              <a:t> curve for median </a:t>
            </a:r>
            <a:r>
              <a:rPr lang="el-GR" dirty="0">
                <a:solidFill>
                  <a:srgbClr val="FF0000"/>
                </a:solidFill>
              </a:rPr>
              <a:t>μ</a:t>
            </a:r>
            <a:endParaRPr lang="en-GB" dirty="0"/>
          </a:p>
          <a:p>
            <a:pPr marL="482186" lvl="2"/>
            <a:r>
              <a:rPr lang="en-GB" dirty="0">
                <a:solidFill>
                  <a:srgbClr val="0000FF"/>
                </a:solidFill>
              </a:rPr>
              <a:t>S</a:t>
            </a:r>
            <a:r>
              <a:rPr lang="en-GB" dirty="0"/>
              <a:t> curve for </a:t>
            </a:r>
            <a:r>
              <a:rPr lang="en-GB" dirty="0" err="1"/>
              <a:t>coeff</a:t>
            </a:r>
            <a:r>
              <a:rPr lang="en-GB" dirty="0"/>
              <a:t> of variation </a:t>
            </a:r>
            <a:r>
              <a:rPr lang="el-GR" dirty="0">
                <a:solidFill>
                  <a:srgbClr val="0000FF"/>
                </a:solidFill>
              </a:rPr>
              <a:t>σ</a:t>
            </a:r>
            <a:endParaRPr lang="en-GB" dirty="0"/>
          </a:p>
          <a:p>
            <a:pPr marL="241093" lvl="1"/>
            <a:r>
              <a:rPr lang="en-GB" dirty="0"/>
              <a:t>Hence </a:t>
            </a:r>
            <a:r>
              <a:rPr lang="en-GB" dirty="0">
                <a:solidFill>
                  <a:srgbClr val="008000"/>
                </a:solidFill>
              </a:rPr>
              <a:t>L</a:t>
            </a:r>
            <a:r>
              <a:rPr lang="en-GB" dirty="0">
                <a:solidFill>
                  <a:srgbClr val="FF0000"/>
                </a:solidFill>
              </a:rPr>
              <a:t>M</a:t>
            </a:r>
            <a:r>
              <a:rPr lang="en-GB" dirty="0">
                <a:solidFill>
                  <a:srgbClr val="0000FF"/>
                </a:solidFill>
              </a:rPr>
              <a:t>S</a:t>
            </a:r>
            <a:r>
              <a:rPr lang="en-GB" dirty="0"/>
              <a:t> method</a:t>
            </a:r>
          </a:p>
        </p:txBody>
      </p:sp>
      <p:pic>
        <p:nvPicPr>
          <p:cNvPr id="4" name="Picture Placeholder 3" descr="hanes girls.pdf"/>
          <p:cNvPicPr>
            <a:picLocks noGrp="1" noChangeAspect="1"/>
          </p:cNvPicPr>
          <p:nvPr>
            <p:ph type="pic" sz="half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606" r="-10606"/>
          <a:stretch>
            <a:fillRect/>
          </a:stretch>
        </p:blipFill>
        <p:spPr>
          <a:solidFill>
            <a:srgbClr val="FFFFFF"/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69727" y="686817"/>
            <a:ext cx="7804547" cy="1518047"/>
          </a:xfrm>
        </p:spPr>
        <p:txBody>
          <a:bodyPr>
            <a:normAutofit/>
          </a:bodyPr>
          <a:lstStyle/>
          <a:p>
            <a:r>
              <a:rPr lang="en-US" dirty="0"/>
              <a:t>LMS method</a:t>
            </a:r>
          </a:p>
        </p:txBody>
      </p:sp>
    </p:spTree>
    <p:extLst>
      <p:ext uri="{BB962C8B-B14F-4D97-AF65-F5344CB8AC3E}">
        <p14:creationId xmlns:p14="http://schemas.microsoft.com/office/powerpoint/2010/main" val="47844401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Child growth</a:t>
            </a:r>
          </a:p>
        </p:txBody>
      </p:sp>
      <p:sp>
        <p:nvSpPr>
          <p:cNvPr id="684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2263" y="2057400"/>
            <a:ext cx="7848600" cy="4495800"/>
          </a:xfrm>
        </p:spPr>
        <p:txBody>
          <a:bodyPr/>
          <a:lstStyle/>
          <a:p>
            <a:r>
              <a:rPr lang="en-US" altLang="en-US"/>
              <a:t>Growth is the unique paediatric indicator of well-being, which can monitor a child for endocrine, nutritional, emotional and physical health</a:t>
            </a:r>
          </a:p>
          <a:p>
            <a:pPr algn="r">
              <a:buFontTx/>
              <a:buNone/>
            </a:pPr>
            <a:r>
              <a:rPr lang="en-US" altLang="en-US" sz="2000"/>
              <a:t>Ian Jefferson</a:t>
            </a:r>
          </a:p>
        </p:txBody>
      </p:sp>
    </p:spTree>
    <p:extLst>
      <p:ext uri="{BB962C8B-B14F-4D97-AF65-F5344CB8AC3E}">
        <p14:creationId xmlns:p14="http://schemas.microsoft.com/office/powerpoint/2010/main" val="3082719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/>
        <p:txBody>
          <a:bodyPr>
            <a:normAutofit/>
          </a:bodyPr>
          <a:lstStyle/>
          <a:p>
            <a:pPr marL="241093" lvl="1"/>
            <a:r>
              <a:rPr lang="en-GB"/>
              <a:t>Centile curves are functions </a:t>
            </a:r>
            <a:br>
              <a:rPr lang="en-GB"/>
            </a:br>
            <a:r>
              <a:rPr lang="en-GB"/>
              <a:t>of </a:t>
            </a:r>
            <a:r>
              <a:rPr lang="en-GB">
                <a:solidFill>
                  <a:srgbClr val="008000"/>
                </a:solidFill>
              </a:rPr>
              <a:t>L </a:t>
            </a:r>
            <a:r>
              <a:rPr lang="en-GB">
                <a:solidFill>
                  <a:srgbClr val="FF0000"/>
                </a:solidFill>
              </a:rPr>
              <a:t>M</a:t>
            </a:r>
            <a:r>
              <a:rPr lang="en-US"/>
              <a:t> and </a:t>
            </a:r>
            <a:r>
              <a:rPr lang="en-GB">
                <a:solidFill>
                  <a:srgbClr val="0000FF"/>
                </a:solidFill>
              </a:rPr>
              <a:t>S</a:t>
            </a:r>
            <a:r>
              <a:rPr lang="en-GB">
                <a:solidFill>
                  <a:schemeClr val="tx1"/>
                </a:solidFill>
              </a:rPr>
              <a:t> curves</a:t>
            </a:r>
          </a:p>
          <a:p>
            <a:pPr marL="482186" lvl="2"/>
            <a:r>
              <a:rPr lang="en-GB">
                <a:solidFill>
                  <a:schemeClr val="tx1"/>
                </a:solidFill>
              </a:rPr>
              <a:t> </a:t>
            </a:r>
          </a:p>
          <a:p>
            <a:pPr marL="241093" lvl="1"/>
            <a:r>
              <a:rPr lang="en-GB">
                <a:solidFill>
                  <a:schemeClr val="tx1"/>
                </a:solidFill>
              </a:rPr>
              <a:t>So if </a:t>
            </a:r>
            <a:r>
              <a:rPr lang="en-GB">
                <a:solidFill>
                  <a:srgbClr val="008000"/>
                </a:solidFill>
              </a:rPr>
              <a:t>L </a:t>
            </a:r>
            <a:r>
              <a:rPr lang="en-GB">
                <a:solidFill>
                  <a:srgbClr val="FF0000"/>
                </a:solidFill>
              </a:rPr>
              <a:t>M</a:t>
            </a:r>
            <a:r>
              <a:rPr lang="en-US"/>
              <a:t> and </a:t>
            </a:r>
            <a:r>
              <a:rPr lang="en-GB">
                <a:solidFill>
                  <a:srgbClr val="0000FF"/>
                </a:solidFill>
              </a:rPr>
              <a:t>S</a:t>
            </a:r>
            <a:r>
              <a:rPr lang="en-GB">
                <a:solidFill>
                  <a:schemeClr val="tx1"/>
                </a:solidFill>
              </a:rPr>
              <a:t> curves are smooth, </a:t>
            </a:r>
            <a:r>
              <a:rPr lang="en-GB"/>
              <a:t>centiles are too</a:t>
            </a: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422714"/>
              </p:ext>
            </p:extLst>
          </p:nvPr>
        </p:nvGraphicFramePr>
        <p:xfrm>
          <a:off x="1259439" y="2742335"/>
          <a:ext cx="2736497" cy="3790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94" name="Equation" r:id="rId3" imgW="1739900" imgH="241300" progId="Equation.DSMT4">
                  <p:embed/>
                </p:oleObj>
              </mc:Choice>
              <mc:Fallback>
                <p:oleObj name="Equation" r:id="rId3" imgW="17399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59439" y="2742335"/>
                        <a:ext cx="2736497" cy="3790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69727" y="686817"/>
            <a:ext cx="7804547" cy="1518047"/>
          </a:xfrm>
        </p:spPr>
        <p:txBody>
          <a:bodyPr>
            <a:normAutofit/>
          </a:bodyPr>
          <a:lstStyle/>
          <a:p>
            <a:r>
              <a:rPr lang="en-US" dirty="0"/>
              <a:t>LMS method</a:t>
            </a:r>
          </a:p>
        </p:txBody>
      </p:sp>
      <p:pic>
        <p:nvPicPr>
          <p:cNvPr id="5" name="Picture Placeholder 4" descr="hanes girls.pdf"/>
          <p:cNvPicPr>
            <a:picLocks noGrp="1" noChangeAspect="1"/>
          </p:cNvPicPr>
          <p:nvPr>
            <p:ph type="pic" sz="half" idx="13"/>
          </p:nvPr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606" r="-10606"/>
          <a:stretch>
            <a:fillRect/>
          </a:stretch>
        </p:blipFill>
        <p:spPr>
          <a:solidFill>
            <a:srgbClr val="FFFFFF"/>
          </a:solidFill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297017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9726" y="1830586"/>
            <a:ext cx="8223877" cy="4420195"/>
          </a:xfrm>
        </p:spPr>
        <p:txBody>
          <a:bodyPr>
            <a:normAutofit/>
          </a:bodyPr>
          <a:lstStyle/>
          <a:p>
            <a:r>
              <a:rPr lang="en-US"/>
              <a:t>Peter Green (1988) proposed using maximum penalized likelihood to improve LMS method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Elegantly avoids arbitrary age groupings</a:t>
            </a:r>
          </a:p>
          <a:p>
            <a:r>
              <a:rPr lang="en-US"/>
              <a:t>See Cole &amp; Green, Stat Med (1992)</a:t>
            </a:r>
          </a:p>
          <a:p>
            <a:r>
              <a:rPr lang="en-US"/>
              <a:t>Now the standard method</a:t>
            </a:r>
          </a:p>
        </p:txBody>
      </p:sp>
      <p:pic>
        <p:nvPicPr>
          <p:cNvPr id="4" name="Picture 3" descr="Green penli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686" y="2924944"/>
            <a:ext cx="6017257" cy="832174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 descr="peter gree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59951" y="4330864"/>
            <a:ext cx="1228473" cy="1762432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7101946" y="6186403"/>
            <a:ext cx="1325684" cy="266933"/>
          </a:xfrm>
          <a:prstGeom prst="rect">
            <a:avLst/>
          </a:prstGeom>
          <a:noFill/>
          <a:ln w="12700" cap="flat">
            <a:solidFill>
              <a:srgbClr val="DCDEE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r>
              <a:rPr lang="en-US" sz="1266"/>
              <a:t>Peter Green FRS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 bwMode="auto">
          <a:xfrm>
            <a:off x="669727" y="686817"/>
            <a:ext cx="7804547" cy="1518047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+mj-lt"/>
                <a:ea typeface="+mj-ea"/>
                <a:cs typeface="ＭＳ Ｐゴシック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kern="0" dirty="0"/>
              <a:t>Cole-Green LMS method</a:t>
            </a:r>
          </a:p>
        </p:txBody>
      </p:sp>
    </p:spTree>
    <p:extLst>
      <p:ext uri="{BB962C8B-B14F-4D97-AF65-F5344CB8AC3E}">
        <p14:creationId xmlns:p14="http://schemas.microsoft.com/office/powerpoint/2010/main" val="705091250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 descr="40 countries LMS method.png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554" r="-4554"/>
          <a:stretch>
            <a:fillRect/>
          </a:stretch>
        </p:blipFill>
        <p:spPr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686817"/>
            <a:ext cx="9144000" cy="151804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40 countries use LMS method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4779085" y="3118398"/>
            <a:ext cx="874448" cy="804418"/>
          </a:xfrm>
          <a:prstGeom prst="straightConnector1">
            <a:avLst/>
          </a:prstGeom>
          <a:noFill/>
          <a:ln w="25400" cap="flat">
            <a:solidFill>
              <a:schemeClr val="bg1">
                <a:lumMod val="50000"/>
              </a:schemeClr>
            </a:solidFill>
            <a:prstDash val="solid"/>
            <a:miter lim="400000"/>
            <a:tailEnd type="arrow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5" name="Group 4"/>
          <p:cNvGrpSpPr/>
          <p:nvPr/>
        </p:nvGrpSpPr>
        <p:grpSpPr>
          <a:xfrm>
            <a:off x="5276553" y="2125654"/>
            <a:ext cx="1118897" cy="992705"/>
            <a:chOff x="7201636" y="3023151"/>
            <a:chExt cx="1591320" cy="1411848"/>
          </a:xfrm>
        </p:grpSpPr>
        <p:pic>
          <p:nvPicPr>
            <p:cNvPr id="3" name="Picture 2" descr="WHO growth standard logo.jpg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40542" y="3023151"/>
              <a:ext cx="1513506" cy="1132719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</p:pic>
        <p:sp>
          <p:nvSpPr>
            <p:cNvPr id="4" name="TextBox 3"/>
            <p:cNvSpPr txBox="1"/>
            <p:nvPr/>
          </p:nvSpPr>
          <p:spPr>
            <a:xfrm>
              <a:off x="7201636" y="4163242"/>
              <a:ext cx="1591320" cy="271757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chemeClr val="bg1">
                  <a:lumMod val="50000"/>
                </a:schemeClr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5719" tIns="35719" rIns="35719" bIns="35719" numCol="1" spcCol="38100" rtlCol="0" anchor="ctr">
              <a:spAutoFit/>
            </a:bodyPr>
            <a:lstStyle/>
            <a:p>
              <a:pPr algn="ctr" defTabSz="410751" fontAlgn="auto" hangingPunct="0">
                <a:spcBef>
                  <a:spcPts val="0"/>
                </a:spcBef>
                <a:spcAft>
                  <a:spcPts val="0"/>
                </a:spcAft>
              </a:pPr>
              <a:r>
                <a:rPr lang="en-US" sz="773" b="1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rPr>
                <a:t>WHO growth standard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53874604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br>
              <a:rPr lang="en-US" dirty="0"/>
            </a:br>
            <a:r>
              <a:rPr lang="en-US" dirty="0"/>
              <a:t>Growth velocity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Two measurements</a:t>
            </a:r>
          </a:p>
        </p:txBody>
      </p:sp>
    </p:spTree>
    <p:extLst>
      <p:ext uri="{BB962C8B-B14F-4D97-AF65-F5344CB8AC3E}">
        <p14:creationId xmlns:p14="http://schemas.microsoft.com/office/powerpoint/2010/main" val="6842511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/>
              <a:t>Growth velocity</a:t>
            </a:r>
          </a:p>
        </p:txBody>
      </p:sp>
      <p:sp>
        <p:nvSpPr>
          <p:cNvPr id="3051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1981200"/>
            <a:ext cx="8153400" cy="4114800"/>
          </a:xfrm>
        </p:spPr>
        <p:txBody>
          <a:bodyPr/>
          <a:lstStyle/>
          <a:p>
            <a:r>
              <a:rPr lang="en-GB" altLang="en-US" dirty="0"/>
              <a:t>Velocity appears as centile crossing on chart</a:t>
            </a:r>
          </a:p>
          <a:p>
            <a:r>
              <a:rPr lang="en-GB" altLang="en-US" dirty="0"/>
              <a:t>Two problems with chart centiles</a:t>
            </a:r>
          </a:p>
          <a:p>
            <a:pPr lvl="1"/>
            <a:r>
              <a:rPr lang="en-GB" altLang="en-US" dirty="0"/>
              <a:t>They assess distance not velocity</a:t>
            </a:r>
          </a:p>
          <a:p>
            <a:pPr lvl="1"/>
            <a:r>
              <a:rPr lang="en-GB" altLang="en-US" dirty="0"/>
              <a:t>Light babies grow faster, heavy babies slower</a:t>
            </a:r>
          </a:p>
          <a:p>
            <a:pPr lvl="2"/>
            <a:r>
              <a:rPr lang="en-GB" altLang="en-US" dirty="0"/>
              <a:t>Regression to the mean</a:t>
            </a:r>
          </a:p>
          <a:p>
            <a:pPr lvl="2"/>
            <a:r>
              <a:rPr lang="en-GB" altLang="en-US" dirty="0"/>
              <a:t>So velocity depends on starting weight</a:t>
            </a:r>
          </a:p>
          <a:p>
            <a:r>
              <a:rPr lang="en-US" altLang="en-US" dirty="0"/>
              <a:t>Only experience can tell if centile crossing is abnormal</a:t>
            </a:r>
          </a:p>
          <a:p>
            <a:r>
              <a:rPr lang="en-GB" altLang="en-US" dirty="0"/>
              <a:t>Need a way to flag abnormal centile crossing on chart</a:t>
            </a:r>
          </a:p>
        </p:txBody>
      </p:sp>
    </p:spTree>
    <p:extLst>
      <p:ext uri="{BB962C8B-B14F-4D97-AF65-F5344CB8AC3E}">
        <p14:creationId xmlns:p14="http://schemas.microsoft.com/office/powerpoint/2010/main" val="1664444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1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1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1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1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5155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Velocity and centile crossing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200" y="2057400"/>
            <a:ext cx="8346256" cy="4108450"/>
          </a:xfrm>
        </p:spPr>
        <p:txBody>
          <a:bodyPr/>
          <a:lstStyle/>
          <a:p>
            <a:r>
              <a:rPr lang="en-US" dirty="0"/>
              <a:t>Show line on chart whose slope corresponds to 5</a:t>
            </a:r>
            <a:r>
              <a:rPr lang="en-US" baseline="30000" dirty="0"/>
              <a:t>th</a:t>
            </a:r>
            <a:r>
              <a:rPr lang="en-US" dirty="0"/>
              <a:t> velocity centile over 4 weeks</a:t>
            </a:r>
          </a:p>
          <a:p>
            <a:r>
              <a:rPr lang="en-US" dirty="0"/>
              <a:t>Depends on age and initial centile</a:t>
            </a:r>
          </a:p>
        </p:txBody>
      </p:sp>
    </p:spTree>
    <p:extLst>
      <p:ext uri="{BB962C8B-B14F-4D97-AF65-F5344CB8AC3E}">
        <p14:creationId xmlns:p14="http://schemas.microsoft.com/office/powerpoint/2010/main" val="18217612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22" name="Picture 2" descr="A5_Boys_UKWHO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03325" y="1681526"/>
            <a:ext cx="6511925" cy="500538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6323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/>
              <a:t>Centile crossing over 4 weeks</a:t>
            </a:r>
          </a:p>
        </p:txBody>
      </p:sp>
      <p:sp>
        <p:nvSpPr>
          <p:cNvPr id="6" name="Line 11"/>
          <p:cNvSpPr>
            <a:spLocks noChangeShapeType="1"/>
          </p:cNvSpPr>
          <p:nvPr/>
        </p:nvSpPr>
        <p:spPr bwMode="auto">
          <a:xfrm flipV="1">
            <a:off x="2483769" y="4656908"/>
            <a:ext cx="455374" cy="78377"/>
          </a:xfrm>
          <a:prstGeom prst="line">
            <a:avLst/>
          </a:prstGeom>
          <a:noFill/>
          <a:ln w="44450" cmpd="dbl">
            <a:solidFill>
              <a:srgbClr val="00000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Line 11"/>
          <p:cNvSpPr>
            <a:spLocks noChangeShapeType="1"/>
          </p:cNvSpPr>
          <p:nvPr/>
        </p:nvSpPr>
        <p:spPr bwMode="auto">
          <a:xfrm>
            <a:off x="6172200" y="2730137"/>
            <a:ext cx="457200" cy="13063"/>
          </a:xfrm>
          <a:prstGeom prst="line">
            <a:avLst/>
          </a:prstGeom>
          <a:noFill/>
          <a:ln w="44450" cmpd="dbl">
            <a:solidFill>
              <a:srgbClr val="00000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Line 11"/>
          <p:cNvSpPr>
            <a:spLocks noChangeShapeType="1"/>
          </p:cNvSpPr>
          <p:nvPr/>
        </p:nvSpPr>
        <p:spPr bwMode="auto">
          <a:xfrm flipV="1">
            <a:off x="4330337" y="4519748"/>
            <a:ext cx="450669" cy="26124"/>
          </a:xfrm>
          <a:prstGeom prst="line">
            <a:avLst/>
          </a:prstGeom>
          <a:noFill/>
          <a:ln w="44450" cmpd="dbl">
            <a:solidFill>
              <a:srgbClr val="00000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Line 11"/>
          <p:cNvSpPr>
            <a:spLocks noChangeShapeType="1"/>
          </p:cNvSpPr>
          <p:nvPr/>
        </p:nvSpPr>
        <p:spPr bwMode="auto">
          <a:xfrm flipV="1">
            <a:off x="2483769" y="4467497"/>
            <a:ext cx="461905" cy="267789"/>
          </a:xfrm>
          <a:prstGeom prst="line">
            <a:avLst/>
          </a:prstGeom>
          <a:noFill/>
          <a:ln w="44450" cmpd="dbl">
            <a:solidFill>
              <a:srgbClr val="00000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11"/>
          <p:cNvSpPr>
            <a:spLocks noChangeShapeType="1"/>
          </p:cNvSpPr>
          <p:nvPr/>
        </p:nvSpPr>
        <p:spPr bwMode="auto">
          <a:xfrm flipV="1">
            <a:off x="2483768" y="4284617"/>
            <a:ext cx="468437" cy="450668"/>
          </a:xfrm>
          <a:prstGeom prst="line">
            <a:avLst/>
          </a:prstGeom>
          <a:noFill/>
          <a:ln w="44450" cmpd="dbl">
            <a:solidFill>
              <a:srgbClr val="00000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Line 11"/>
          <p:cNvSpPr>
            <a:spLocks noChangeShapeType="1"/>
          </p:cNvSpPr>
          <p:nvPr/>
        </p:nvSpPr>
        <p:spPr bwMode="auto">
          <a:xfrm flipV="1">
            <a:off x="4330499" y="4245428"/>
            <a:ext cx="457037" cy="313505"/>
          </a:xfrm>
          <a:prstGeom prst="line">
            <a:avLst/>
          </a:prstGeom>
          <a:noFill/>
          <a:ln w="44450" cmpd="dbl">
            <a:solidFill>
              <a:srgbClr val="00000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Line 11"/>
          <p:cNvSpPr>
            <a:spLocks noChangeShapeType="1"/>
          </p:cNvSpPr>
          <p:nvPr/>
        </p:nvSpPr>
        <p:spPr bwMode="auto">
          <a:xfrm flipV="1">
            <a:off x="6167845" y="2534193"/>
            <a:ext cx="461555" cy="185057"/>
          </a:xfrm>
          <a:prstGeom prst="line">
            <a:avLst/>
          </a:prstGeom>
          <a:noFill/>
          <a:ln w="44450" cmpd="dbl">
            <a:solidFill>
              <a:srgbClr val="00000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952205" y="4098165"/>
            <a:ext cx="39565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95</a:t>
            </a:r>
          </a:p>
          <a:p>
            <a:r>
              <a:rPr lang="en-US" sz="1400" dirty="0"/>
              <a:t>50</a:t>
            </a:r>
          </a:p>
          <a:p>
            <a:r>
              <a:rPr lang="en-US" sz="1400" dirty="0"/>
              <a:t>5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787536" y="4086709"/>
            <a:ext cx="39565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95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629400" y="2373868"/>
            <a:ext cx="3956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95</a:t>
            </a:r>
          </a:p>
          <a:p>
            <a:r>
              <a:rPr lang="en-US" sz="14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898174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12" grpId="0" animBg="1"/>
      <p:bldP spid="14" grpId="0" animBg="1"/>
      <p:bldP spid="15" grpId="0" animBg="1"/>
      <p:bldP spid="2" grpId="0"/>
      <p:bldP spid="16" grpId="0"/>
      <p:bldP spid="1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 of centile crossing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200" y="2057400"/>
            <a:ext cx="8706296" cy="4108450"/>
          </a:xfrm>
        </p:spPr>
        <p:txBody>
          <a:bodyPr/>
          <a:lstStyle/>
          <a:p>
            <a:r>
              <a:rPr lang="en-US" dirty="0"/>
              <a:t>Two weights 4 weeks apart</a:t>
            </a:r>
          </a:p>
          <a:p>
            <a:r>
              <a:rPr lang="en-US" dirty="0"/>
              <a:t>Convert to z-scores z</a:t>
            </a:r>
            <a:r>
              <a:rPr lang="en-US" baseline="-25000" dirty="0"/>
              <a:t>1</a:t>
            </a:r>
            <a:r>
              <a:rPr lang="en-US" dirty="0"/>
              <a:t> and z</a:t>
            </a:r>
            <a:r>
              <a:rPr lang="en-US" baseline="-25000" dirty="0"/>
              <a:t>2</a:t>
            </a:r>
          </a:p>
          <a:p>
            <a:r>
              <a:rPr lang="en-US" dirty="0"/>
              <a:t>Expected mean of z</a:t>
            </a:r>
            <a:r>
              <a:rPr lang="en-US" baseline="-25000" dirty="0"/>
              <a:t>2</a:t>
            </a:r>
            <a:r>
              <a:rPr lang="en-US" dirty="0"/>
              <a:t> is </a:t>
            </a:r>
            <a:r>
              <a:rPr lang="en-US" i="1" dirty="0"/>
              <a:t>r</a:t>
            </a:r>
            <a:r>
              <a:rPr lang="en-US" dirty="0"/>
              <a:t>.z</a:t>
            </a:r>
            <a:r>
              <a:rPr lang="en-US" baseline="-25000" dirty="0"/>
              <a:t>1</a:t>
            </a:r>
            <a:endParaRPr lang="en-US" dirty="0"/>
          </a:p>
          <a:p>
            <a:pPr lvl="1"/>
            <a:r>
              <a:rPr lang="en-US" dirty="0"/>
              <a:t>where </a:t>
            </a:r>
            <a:r>
              <a:rPr lang="en-US" i="1" dirty="0"/>
              <a:t>r</a:t>
            </a:r>
            <a:r>
              <a:rPr lang="en-US" dirty="0"/>
              <a:t> is correlation between z-scores</a:t>
            </a:r>
          </a:p>
          <a:p>
            <a:r>
              <a:rPr lang="en-US" dirty="0"/>
              <a:t>Conditional SD of z</a:t>
            </a:r>
            <a:r>
              <a:rPr lang="en-US" baseline="-25000" dirty="0"/>
              <a:t>2</a:t>
            </a:r>
            <a:r>
              <a:rPr lang="en-US" dirty="0"/>
              <a:t> is √1-</a:t>
            </a:r>
            <a:r>
              <a:rPr lang="en-US" i="1" dirty="0"/>
              <a:t>r</a:t>
            </a:r>
            <a:r>
              <a:rPr lang="en-US" baseline="30000" dirty="0"/>
              <a:t>2 </a:t>
            </a:r>
          </a:p>
          <a:p>
            <a:r>
              <a:rPr lang="en-US" dirty="0"/>
              <a:t>So 5</a:t>
            </a:r>
            <a:r>
              <a:rPr lang="en-US" baseline="30000" dirty="0"/>
              <a:t>th</a:t>
            </a:r>
            <a:r>
              <a:rPr lang="en-US" dirty="0"/>
              <a:t> centile for z</a:t>
            </a:r>
            <a:r>
              <a:rPr lang="en-US" baseline="-25000" dirty="0"/>
              <a:t>2</a:t>
            </a:r>
            <a:r>
              <a:rPr lang="en-US" dirty="0"/>
              <a:t> is</a:t>
            </a:r>
          </a:p>
          <a:p>
            <a:pPr lvl="1"/>
            <a:r>
              <a:rPr lang="en-US" dirty="0"/>
              <a:t>z</a:t>
            </a:r>
            <a:r>
              <a:rPr lang="en-US" baseline="-25000" dirty="0"/>
              <a:t>2</a:t>
            </a:r>
            <a:r>
              <a:rPr lang="en-US" dirty="0"/>
              <a:t> = Mean – 1.64 SD = </a:t>
            </a:r>
            <a:r>
              <a:rPr lang="en-US" i="1" dirty="0"/>
              <a:t>r</a:t>
            </a:r>
            <a:r>
              <a:rPr lang="en-US" dirty="0"/>
              <a:t>.z</a:t>
            </a:r>
            <a:r>
              <a:rPr lang="en-US" baseline="-25000" dirty="0"/>
              <a:t>1</a:t>
            </a:r>
            <a:r>
              <a:rPr lang="en-US" dirty="0"/>
              <a:t> – 1.64√1-</a:t>
            </a:r>
            <a:r>
              <a:rPr lang="en-US" i="1" dirty="0"/>
              <a:t>r</a:t>
            </a:r>
            <a:r>
              <a:rPr lang="en-US" baseline="30000" dirty="0"/>
              <a:t>2 </a:t>
            </a:r>
          </a:p>
          <a:p>
            <a:r>
              <a:rPr lang="en-US" dirty="0"/>
              <a:t>So z</a:t>
            </a:r>
            <a:r>
              <a:rPr lang="en-US" baseline="-25000" dirty="0"/>
              <a:t>2 </a:t>
            </a:r>
            <a:r>
              <a:rPr lang="en-US" dirty="0"/>
              <a:t>depends on z</a:t>
            </a:r>
            <a:r>
              <a:rPr lang="en-US" baseline="-25000" dirty="0"/>
              <a:t>1 </a:t>
            </a:r>
            <a:r>
              <a:rPr lang="en-US" dirty="0"/>
              <a:t>and </a:t>
            </a:r>
            <a:r>
              <a:rPr lang="en-US" i="1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345559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Thrive lines for growth velocity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ages 0-4, 4-8, 8-12 </a:t>
            </a:r>
            <a:r>
              <a:rPr lang="mr-IN" dirty="0"/>
              <a:t>…</a:t>
            </a:r>
            <a:r>
              <a:rPr lang="en-GB" dirty="0"/>
              <a:t> weeks </a:t>
            </a:r>
          </a:p>
          <a:p>
            <a:pPr lvl="1"/>
            <a:r>
              <a:rPr lang="en-GB" dirty="0"/>
              <a:t>calculate correlations r</a:t>
            </a:r>
            <a:r>
              <a:rPr lang="en-GB" baseline="-25000" dirty="0"/>
              <a:t>0-4</a:t>
            </a:r>
            <a:r>
              <a:rPr lang="en-GB" dirty="0"/>
              <a:t>, r</a:t>
            </a:r>
            <a:r>
              <a:rPr lang="en-GB" baseline="-25000" dirty="0"/>
              <a:t>4-8</a:t>
            </a:r>
            <a:r>
              <a:rPr lang="en-GB" dirty="0"/>
              <a:t>, r</a:t>
            </a:r>
            <a:r>
              <a:rPr lang="en-GB" baseline="-25000" dirty="0"/>
              <a:t>8-12</a:t>
            </a:r>
            <a:r>
              <a:rPr lang="en-GB" dirty="0"/>
              <a:t> </a:t>
            </a:r>
            <a:r>
              <a:rPr lang="en-GB" dirty="0" err="1"/>
              <a:t>etc</a:t>
            </a:r>
            <a:r>
              <a:rPr lang="en-GB" dirty="0"/>
              <a:t> </a:t>
            </a:r>
          </a:p>
          <a:p>
            <a:r>
              <a:rPr lang="en-GB" dirty="0"/>
              <a:t>Choose baseline value z</a:t>
            </a:r>
            <a:r>
              <a:rPr lang="en-GB" baseline="-25000" dirty="0"/>
              <a:t>0</a:t>
            </a:r>
            <a:r>
              <a:rPr lang="en-GB" dirty="0"/>
              <a:t>   </a:t>
            </a:r>
          </a:p>
          <a:p>
            <a:r>
              <a:rPr lang="en-GB" dirty="0"/>
              <a:t>Then using formula </a:t>
            </a:r>
          </a:p>
          <a:p>
            <a:pPr lvl="1"/>
            <a:r>
              <a:rPr lang="en-GB" dirty="0"/>
              <a:t>z</a:t>
            </a:r>
            <a:r>
              <a:rPr lang="en-GB" baseline="-25000" dirty="0"/>
              <a:t>0</a:t>
            </a:r>
            <a:r>
              <a:rPr lang="en-GB" dirty="0"/>
              <a:t> &gt; z</a:t>
            </a:r>
            <a:r>
              <a:rPr lang="en-GB" baseline="-25000" dirty="0"/>
              <a:t>4</a:t>
            </a:r>
            <a:r>
              <a:rPr lang="en-GB" dirty="0"/>
              <a:t> &gt; z</a:t>
            </a:r>
            <a:r>
              <a:rPr lang="en-GB" baseline="-25000" dirty="0"/>
              <a:t>8</a:t>
            </a:r>
            <a:r>
              <a:rPr lang="en-GB" dirty="0"/>
              <a:t> &gt; z</a:t>
            </a:r>
            <a:r>
              <a:rPr lang="en-GB" baseline="-25000" dirty="0"/>
              <a:t>12</a:t>
            </a:r>
            <a:r>
              <a:rPr lang="en-GB" dirty="0"/>
              <a:t> </a:t>
            </a:r>
            <a:r>
              <a:rPr lang="mr-IN" dirty="0"/>
              <a:t>…</a:t>
            </a:r>
            <a:r>
              <a:rPr lang="en-GB" dirty="0"/>
              <a:t> d</a:t>
            </a:r>
            <a:r>
              <a:rPr lang="en-US" dirty="0" err="1"/>
              <a:t>efines</a:t>
            </a:r>
            <a:r>
              <a:rPr lang="en-US" dirty="0"/>
              <a:t> a curve</a:t>
            </a:r>
          </a:p>
          <a:p>
            <a:r>
              <a:rPr lang="en-US" dirty="0"/>
              <a:t>Call the curve a </a:t>
            </a:r>
            <a:r>
              <a:rPr lang="en-US" i="1" dirty="0"/>
              <a:t>thrive line</a:t>
            </a:r>
            <a:r>
              <a:rPr lang="en-US" dirty="0"/>
              <a:t> as it defines </a:t>
            </a:r>
            <a:br>
              <a:rPr lang="en-US" dirty="0"/>
            </a:br>
            <a:r>
              <a:rPr lang="en-US" dirty="0"/>
              <a:t>failure to thrive</a:t>
            </a:r>
            <a:endParaRPr lang="en-US" i="1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427246" y="6021288"/>
            <a:ext cx="6295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tx2"/>
                </a:solidFill>
              </a:rPr>
              <a:t>Cole TJ. Presenting information on growth distance and conditional velocity in one chart: practical issues of chart design. Stat Med 1998;17:2697-707.</a:t>
            </a:r>
          </a:p>
        </p:txBody>
      </p:sp>
    </p:spTree>
    <p:extLst>
      <p:ext uri="{BB962C8B-B14F-4D97-AF65-F5344CB8AC3E}">
        <p14:creationId xmlns:p14="http://schemas.microsoft.com/office/powerpoint/2010/main" val="1090943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676400" y="1800225"/>
            <a:ext cx="5867400" cy="4968875"/>
          </a:xfrm>
        </p:spPr>
      </p:pic>
      <p:sp>
        <p:nvSpPr>
          <p:cNvPr id="308228" name="Text Box 4"/>
          <p:cNvSpPr txBox="1">
            <a:spLocks noChangeArrowheads="1"/>
          </p:cNvSpPr>
          <p:nvPr/>
        </p:nvSpPr>
        <p:spPr bwMode="auto">
          <a:xfrm>
            <a:off x="1895475" y="1841500"/>
            <a:ext cx="1616075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/>
            <a:r>
              <a:rPr lang="en-GB" altLang="en-US" sz="2400">
                <a:solidFill>
                  <a:schemeClr val="bg2"/>
                </a:solidFill>
                <a:latin typeface="Helvetica" charset="0"/>
              </a:rPr>
              <a:t>Boys weight</a:t>
            </a:r>
          </a:p>
        </p:txBody>
      </p:sp>
      <p:sp>
        <p:nvSpPr>
          <p:cNvPr id="308229" name="Text Box 5"/>
          <p:cNvSpPr txBox="1">
            <a:spLocks noChangeArrowheads="1"/>
          </p:cNvSpPr>
          <p:nvPr/>
        </p:nvSpPr>
        <p:spPr bwMode="auto">
          <a:xfrm>
            <a:off x="1752600" y="4876800"/>
            <a:ext cx="1600200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GB" altLang="en-US" sz="2000">
                <a:solidFill>
                  <a:srgbClr val="000000"/>
                </a:solidFill>
                <a:latin typeface="Helvetica" charset="0"/>
              </a:rPr>
              <a:t>5th centile for 4-week intervals</a:t>
            </a:r>
          </a:p>
        </p:txBody>
      </p:sp>
      <p:sp>
        <p:nvSpPr>
          <p:cNvPr id="308230" name="Rectangle 6"/>
          <p:cNvSpPr>
            <a:spLocks noChangeArrowheads="1"/>
          </p:cNvSpPr>
          <p:nvPr/>
        </p:nvSpPr>
        <p:spPr bwMode="auto">
          <a:xfrm>
            <a:off x="330200" y="908050"/>
            <a:ext cx="8813800" cy="996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3200" b="1">
                <a:solidFill>
                  <a:schemeClr val="tx2"/>
                </a:solidFill>
                <a:latin typeface="Arial" charset="0"/>
              </a:defRPr>
            </a:lvl1pPr>
            <a:lvl2pPr>
              <a:defRPr sz="3200" b="1">
                <a:solidFill>
                  <a:schemeClr val="tx2"/>
                </a:solidFill>
                <a:latin typeface="Arial" charset="0"/>
              </a:defRPr>
            </a:lvl2pPr>
            <a:lvl3pPr>
              <a:defRPr sz="3200" b="1">
                <a:solidFill>
                  <a:schemeClr val="tx2"/>
                </a:solidFill>
                <a:latin typeface="Arial" charset="0"/>
              </a:defRPr>
            </a:lvl3pPr>
            <a:lvl4pPr>
              <a:defRPr sz="3200" b="1">
                <a:solidFill>
                  <a:schemeClr val="tx2"/>
                </a:solidFill>
                <a:latin typeface="Arial" charset="0"/>
              </a:defRPr>
            </a:lvl4pPr>
            <a:lvl5pPr>
              <a:defRPr sz="3200" b="1">
                <a:solidFill>
                  <a:schemeClr val="tx2"/>
                </a:solidFill>
                <a:latin typeface="Arial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GB" altLang="en-US"/>
              <a:t>Thrive line overlay - 5th centile weight gain</a:t>
            </a:r>
          </a:p>
        </p:txBody>
      </p:sp>
    </p:spTree>
    <p:extLst>
      <p:ext uri="{BB962C8B-B14F-4D97-AF65-F5344CB8AC3E}">
        <p14:creationId xmlns:p14="http://schemas.microsoft.com/office/powerpoint/2010/main" val="1776946866"/>
      </p:ext>
    </p:extLst>
  </p:cSld>
  <p:clrMapOvr>
    <a:masterClrMapping/>
  </p:clrMapOvr>
  <p:transition advTm="24512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assess growth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 child</a:t>
            </a:r>
          </a:p>
          <a:p>
            <a:r>
              <a:rPr lang="en-US" dirty="0"/>
              <a:t>Plot on growth chart </a:t>
            </a:r>
          </a:p>
          <a:p>
            <a:r>
              <a:rPr lang="en-US" dirty="0"/>
              <a:t>Read growth chart</a:t>
            </a:r>
          </a:p>
          <a:p>
            <a:r>
              <a:rPr lang="en-US" dirty="0"/>
              <a:t>Take action</a:t>
            </a:r>
          </a:p>
        </p:txBody>
      </p:sp>
    </p:spTree>
    <p:extLst>
      <p:ext uri="{BB962C8B-B14F-4D97-AF65-F5344CB8AC3E}">
        <p14:creationId xmlns:p14="http://schemas.microsoft.com/office/powerpoint/2010/main" val="20766950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Thrive lines</a:t>
            </a:r>
          </a:p>
        </p:txBody>
      </p:sp>
      <p:sp>
        <p:nvSpPr>
          <p:cNvPr id="3123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Thrive lines assess weight velocity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5th velocity centile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Over a 4-week period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A child’s plot that tracks along the thrive lines for 4 weeks is growing on the 5th velocity centile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Tracking for longer is worse: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e.g. for 8 weeks, growth &lt; 1st velocity centile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Thrive lines presented as plastic overlay to superimpose on chart</a:t>
            </a:r>
          </a:p>
        </p:txBody>
      </p:sp>
    </p:spTree>
    <p:extLst>
      <p:ext uri="{BB962C8B-B14F-4D97-AF65-F5344CB8AC3E}">
        <p14:creationId xmlns:p14="http://schemas.microsoft.com/office/powerpoint/2010/main" val="1099210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3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3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3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3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232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Mild centile crossing</a:t>
            </a:r>
            <a:r>
              <a:rPr lang="en-GB" altLang="en-US" sz="2400"/>
              <a:t> - 1 channel width over 8 weeks</a:t>
            </a:r>
            <a:endParaRPr lang="en-GB" altLang="en-US"/>
          </a:p>
        </p:txBody>
      </p:sp>
      <p:pic>
        <p:nvPicPr>
          <p:cNvPr id="313347" name="Picture 3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47800" y="1676400"/>
            <a:ext cx="6248400" cy="5181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4225925" y="4158977"/>
            <a:ext cx="770618" cy="461665"/>
            <a:chOff x="4225925" y="4158977"/>
            <a:chExt cx="770618" cy="461665"/>
          </a:xfrm>
        </p:grpSpPr>
        <p:sp>
          <p:nvSpPr>
            <p:cNvPr id="10" name="Line 4"/>
            <p:cNvSpPr>
              <a:spLocks noChangeShapeType="1"/>
            </p:cNvSpPr>
            <p:nvPr/>
          </p:nvSpPr>
          <p:spPr bwMode="auto">
            <a:xfrm flipV="1">
              <a:off x="4225925" y="4245429"/>
              <a:ext cx="770618" cy="282121"/>
            </a:xfrm>
            <a:prstGeom prst="line">
              <a:avLst/>
            </a:prstGeom>
            <a:noFill/>
            <a:ln w="25400" cmpd="dbl">
              <a:solidFill>
                <a:srgbClr val="000000"/>
              </a:solidFill>
              <a:round/>
              <a:headEnd type="oval" w="med" len="med"/>
              <a:tailEnd type="oval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Text Box 5"/>
            <p:cNvSpPr txBox="1">
              <a:spLocks noChangeArrowheads="1"/>
            </p:cNvSpPr>
            <p:nvPr/>
          </p:nvSpPr>
          <p:spPr bwMode="auto">
            <a:xfrm>
              <a:off x="4480095" y="4158977"/>
              <a:ext cx="28180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eaLnBrk="0" hangingPunct="0"/>
              <a:r>
                <a:rPr lang="en-US" altLang="en-US" sz="2400">
                  <a:solidFill>
                    <a:srgbClr val="000000"/>
                  </a:solidFill>
                  <a:latin typeface="Helvetica" charset="0"/>
                </a:rPr>
                <a:t>•</a:t>
              </a:r>
              <a:endParaRPr lang="en-US" altLang="en-US" sz="2400">
                <a:solidFill>
                  <a:schemeClr val="hlink"/>
                </a:solidFill>
                <a:latin typeface="Helvetic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48822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Weight gain above 5th centile</a:t>
            </a:r>
          </a:p>
        </p:txBody>
      </p:sp>
      <p:pic>
        <p:nvPicPr>
          <p:cNvPr id="315395" name="Picture 3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47800" y="1677988"/>
            <a:ext cx="6248400" cy="518001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/>
          <p:cNvGrpSpPr/>
          <p:nvPr/>
        </p:nvGrpSpPr>
        <p:grpSpPr>
          <a:xfrm>
            <a:off x="4225925" y="4158977"/>
            <a:ext cx="770618" cy="461665"/>
            <a:chOff x="4225925" y="4158977"/>
            <a:chExt cx="770618" cy="461665"/>
          </a:xfrm>
        </p:grpSpPr>
        <p:sp>
          <p:nvSpPr>
            <p:cNvPr id="7" name="Line 4"/>
            <p:cNvSpPr>
              <a:spLocks noChangeShapeType="1"/>
            </p:cNvSpPr>
            <p:nvPr/>
          </p:nvSpPr>
          <p:spPr bwMode="auto">
            <a:xfrm flipV="1">
              <a:off x="4225925" y="4245429"/>
              <a:ext cx="770618" cy="282121"/>
            </a:xfrm>
            <a:prstGeom prst="line">
              <a:avLst/>
            </a:prstGeom>
            <a:noFill/>
            <a:ln w="25400" cmpd="dbl">
              <a:solidFill>
                <a:srgbClr val="000000"/>
              </a:solidFill>
              <a:round/>
              <a:headEnd type="oval" w="med" len="med"/>
              <a:tailEnd type="oval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Text Box 5"/>
            <p:cNvSpPr txBox="1">
              <a:spLocks noChangeArrowheads="1"/>
            </p:cNvSpPr>
            <p:nvPr/>
          </p:nvSpPr>
          <p:spPr bwMode="auto">
            <a:xfrm>
              <a:off x="4480095" y="4158977"/>
              <a:ext cx="28180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eaLnBrk="0" hangingPunct="0"/>
              <a:r>
                <a:rPr lang="en-US" altLang="en-US" sz="2400">
                  <a:solidFill>
                    <a:srgbClr val="000000"/>
                  </a:solidFill>
                  <a:latin typeface="Helvetica" charset="0"/>
                </a:rPr>
                <a:t>•</a:t>
              </a:r>
              <a:endParaRPr lang="en-US" altLang="en-US" sz="2400">
                <a:solidFill>
                  <a:schemeClr val="hlink"/>
                </a:solidFill>
                <a:latin typeface="Helvetic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86831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4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676400" y="1800225"/>
            <a:ext cx="5867400" cy="4968875"/>
          </a:xfrm>
          <a:ln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6419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Weight gain above 5th centile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225925" y="4158977"/>
            <a:ext cx="770618" cy="461665"/>
            <a:chOff x="4225925" y="4158977"/>
            <a:chExt cx="770618" cy="461665"/>
          </a:xfrm>
        </p:grpSpPr>
        <p:sp>
          <p:nvSpPr>
            <p:cNvPr id="7" name="Line 4"/>
            <p:cNvSpPr>
              <a:spLocks noChangeShapeType="1"/>
            </p:cNvSpPr>
            <p:nvPr/>
          </p:nvSpPr>
          <p:spPr bwMode="auto">
            <a:xfrm flipV="1">
              <a:off x="4225925" y="4245429"/>
              <a:ext cx="770618" cy="282121"/>
            </a:xfrm>
            <a:prstGeom prst="line">
              <a:avLst/>
            </a:prstGeom>
            <a:noFill/>
            <a:ln w="25400" cmpd="dbl">
              <a:solidFill>
                <a:srgbClr val="000000"/>
              </a:solidFill>
              <a:round/>
              <a:headEnd type="oval" w="med" len="med"/>
              <a:tailEnd type="oval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Text Box 5"/>
            <p:cNvSpPr txBox="1">
              <a:spLocks noChangeArrowheads="1"/>
            </p:cNvSpPr>
            <p:nvPr/>
          </p:nvSpPr>
          <p:spPr bwMode="auto">
            <a:xfrm>
              <a:off x="4480095" y="4158977"/>
              <a:ext cx="28180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eaLnBrk="0" hangingPunct="0"/>
              <a:r>
                <a:rPr lang="en-US" altLang="en-US" sz="2400">
                  <a:solidFill>
                    <a:srgbClr val="000000"/>
                  </a:solidFill>
                  <a:latin typeface="Helvetica" charset="0"/>
                </a:rPr>
                <a:t>•</a:t>
              </a:r>
              <a:endParaRPr lang="en-US" altLang="en-US" sz="2400">
                <a:solidFill>
                  <a:schemeClr val="hlink"/>
                </a:solidFill>
                <a:latin typeface="Helvetic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56307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z="2800"/>
              <a:t>Moderate centile crossing</a:t>
            </a:r>
            <a:r>
              <a:rPr lang="en-GB" altLang="en-US" sz="2000"/>
              <a:t> - 2 channel widths over 8 weeks</a:t>
            </a:r>
            <a:endParaRPr lang="en-GB" altLang="en-US" sz="2800"/>
          </a:p>
        </p:txBody>
      </p:sp>
      <p:pic>
        <p:nvPicPr>
          <p:cNvPr id="314371" name="Picture 3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47800" y="1676400"/>
            <a:ext cx="6248400" cy="5181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4225925" y="4256948"/>
            <a:ext cx="746125" cy="461665"/>
            <a:chOff x="4225925" y="4256948"/>
            <a:chExt cx="746125" cy="461665"/>
          </a:xfrm>
        </p:grpSpPr>
        <p:sp>
          <p:nvSpPr>
            <p:cNvPr id="314372" name="Line 4"/>
            <p:cNvSpPr>
              <a:spLocks noChangeShapeType="1"/>
            </p:cNvSpPr>
            <p:nvPr/>
          </p:nvSpPr>
          <p:spPr bwMode="auto">
            <a:xfrm flipV="1">
              <a:off x="4225925" y="4438650"/>
              <a:ext cx="746125" cy="88900"/>
            </a:xfrm>
            <a:prstGeom prst="line">
              <a:avLst/>
            </a:prstGeom>
            <a:noFill/>
            <a:ln w="25400" cmpd="dbl">
              <a:solidFill>
                <a:srgbClr val="000000"/>
              </a:solidFill>
              <a:round/>
              <a:headEnd type="oval" w="med" len="med"/>
              <a:tailEnd type="oval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4373" name="Text Box 5"/>
            <p:cNvSpPr txBox="1">
              <a:spLocks noChangeArrowheads="1"/>
            </p:cNvSpPr>
            <p:nvPr/>
          </p:nvSpPr>
          <p:spPr bwMode="auto">
            <a:xfrm>
              <a:off x="4480095" y="4256948"/>
              <a:ext cx="28180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eaLnBrk="0" hangingPunct="0"/>
              <a:r>
                <a:rPr lang="en-US" altLang="en-US" sz="2400">
                  <a:solidFill>
                    <a:srgbClr val="000000"/>
                  </a:solidFill>
                  <a:latin typeface="Helvetica" charset="0"/>
                </a:rPr>
                <a:t>•</a:t>
              </a:r>
              <a:endParaRPr lang="en-US" altLang="en-US" sz="2400">
                <a:solidFill>
                  <a:schemeClr val="hlink"/>
                </a:solidFill>
                <a:latin typeface="Helvetic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418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Weight gain below 5th centile</a:t>
            </a:r>
          </a:p>
        </p:txBody>
      </p:sp>
      <p:pic>
        <p:nvPicPr>
          <p:cNvPr id="317443" name="Picture 3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47800" y="1677988"/>
            <a:ext cx="6248400" cy="518001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/>
          <p:cNvGrpSpPr/>
          <p:nvPr/>
        </p:nvGrpSpPr>
        <p:grpSpPr>
          <a:xfrm>
            <a:off x="4225925" y="4256948"/>
            <a:ext cx="746125" cy="461665"/>
            <a:chOff x="4225925" y="4256948"/>
            <a:chExt cx="746125" cy="461665"/>
          </a:xfrm>
        </p:grpSpPr>
        <p:sp>
          <p:nvSpPr>
            <p:cNvPr id="7" name="Line 4"/>
            <p:cNvSpPr>
              <a:spLocks noChangeShapeType="1"/>
            </p:cNvSpPr>
            <p:nvPr/>
          </p:nvSpPr>
          <p:spPr bwMode="auto">
            <a:xfrm flipV="1">
              <a:off x="4225925" y="4438650"/>
              <a:ext cx="746125" cy="88900"/>
            </a:xfrm>
            <a:prstGeom prst="line">
              <a:avLst/>
            </a:prstGeom>
            <a:noFill/>
            <a:ln w="25400" cmpd="dbl">
              <a:solidFill>
                <a:srgbClr val="000000"/>
              </a:solidFill>
              <a:round/>
              <a:headEnd type="oval" w="med" len="med"/>
              <a:tailEnd type="oval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Text Box 5"/>
            <p:cNvSpPr txBox="1">
              <a:spLocks noChangeArrowheads="1"/>
            </p:cNvSpPr>
            <p:nvPr/>
          </p:nvSpPr>
          <p:spPr bwMode="auto">
            <a:xfrm>
              <a:off x="4480095" y="4256948"/>
              <a:ext cx="28180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eaLnBrk="0" hangingPunct="0"/>
              <a:r>
                <a:rPr lang="en-US" altLang="en-US" sz="2400">
                  <a:solidFill>
                    <a:srgbClr val="000000"/>
                  </a:solidFill>
                  <a:latin typeface="Helvetica" charset="0"/>
                </a:rPr>
                <a:t>•</a:t>
              </a:r>
              <a:endParaRPr lang="en-US" altLang="en-US" sz="2400">
                <a:solidFill>
                  <a:schemeClr val="hlink"/>
                </a:solidFill>
                <a:latin typeface="Helvetic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48556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4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676400" y="1800225"/>
            <a:ext cx="5867400" cy="4968875"/>
          </a:xfrm>
          <a:ln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6419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Weight gain below 5th centile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4225925" y="4256948"/>
            <a:ext cx="746125" cy="461665"/>
            <a:chOff x="4225925" y="4256948"/>
            <a:chExt cx="746125" cy="461665"/>
          </a:xfrm>
        </p:grpSpPr>
        <p:sp>
          <p:nvSpPr>
            <p:cNvPr id="10" name="Line 4"/>
            <p:cNvSpPr>
              <a:spLocks noChangeShapeType="1"/>
            </p:cNvSpPr>
            <p:nvPr/>
          </p:nvSpPr>
          <p:spPr bwMode="auto">
            <a:xfrm flipV="1">
              <a:off x="4225925" y="4438650"/>
              <a:ext cx="746125" cy="88900"/>
            </a:xfrm>
            <a:prstGeom prst="line">
              <a:avLst/>
            </a:prstGeom>
            <a:noFill/>
            <a:ln w="25400" cmpd="dbl">
              <a:solidFill>
                <a:srgbClr val="000000"/>
              </a:solidFill>
              <a:round/>
              <a:headEnd type="oval" w="med" len="med"/>
              <a:tailEnd type="oval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Text Box 5"/>
            <p:cNvSpPr txBox="1">
              <a:spLocks noChangeArrowheads="1"/>
            </p:cNvSpPr>
            <p:nvPr/>
          </p:nvSpPr>
          <p:spPr bwMode="auto">
            <a:xfrm>
              <a:off x="4480095" y="4256948"/>
              <a:ext cx="28180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eaLnBrk="0" hangingPunct="0"/>
              <a:r>
                <a:rPr lang="en-US" altLang="en-US" sz="2400">
                  <a:solidFill>
                    <a:srgbClr val="000000"/>
                  </a:solidFill>
                  <a:latin typeface="Helvetica" charset="0"/>
                </a:rPr>
                <a:t>•</a:t>
              </a:r>
              <a:endParaRPr lang="en-US" altLang="en-US" sz="2400">
                <a:solidFill>
                  <a:schemeClr val="hlink"/>
                </a:solidFill>
                <a:latin typeface="Helvetic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69930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Thrive 95 lines</a:t>
            </a:r>
          </a:p>
        </p:txBody>
      </p:sp>
      <p:sp>
        <p:nvSpPr>
          <p:cNvPr id="3205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 dirty="0"/>
              <a:t>Rapid infant weight gain also a concern</a:t>
            </a:r>
          </a:p>
          <a:p>
            <a:r>
              <a:rPr lang="en-GB" altLang="en-US" dirty="0"/>
              <a:t>Useful to identify rapid weight gain</a:t>
            </a:r>
          </a:p>
          <a:p>
            <a:r>
              <a:rPr lang="en-GB" altLang="en-US" dirty="0"/>
              <a:t>Hence “Thrive 95 lines”</a:t>
            </a:r>
          </a:p>
          <a:p>
            <a:r>
              <a:rPr lang="en-GB" altLang="en-US" dirty="0"/>
              <a:t>Define 95th centile for weight gain</a:t>
            </a:r>
          </a:p>
        </p:txBody>
      </p:sp>
    </p:spTree>
    <p:extLst>
      <p:ext uri="{BB962C8B-B14F-4D97-AF65-F5344CB8AC3E}">
        <p14:creationId xmlns:p14="http://schemas.microsoft.com/office/powerpoint/2010/main" val="18506645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Thrive 95 lines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66864" y="1689334"/>
            <a:ext cx="5970586" cy="5052034"/>
          </a:xfrm>
        </p:spPr>
      </p:pic>
    </p:spTree>
    <p:extLst>
      <p:ext uri="{BB962C8B-B14F-4D97-AF65-F5344CB8AC3E}">
        <p14:creationId xmlns:p14="http://schemas.microsoft.com/office/powerpoint/2010/main" val="1074239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47800" y="1676400"/>
            <a:ext cx="6248400" cy="5181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Content Placeholder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1697758" y="1695866"/>
            <a:ext cx="5839692" cy="505203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9" name="Line 4"/>
          <p:cNvSpPr>
            <a:spLocks noChangeShapeType="1"/>
          </p:cNvSpPr>
          <p:nvPr/>
        </p:nvSpPr>
        <p:spPr bwMode="auto">
          <a:xfrm flipV="1">
            <a:off x="4225926" y="4114800"/>
            <a:ext cx="398326" cy="412750"/>
          </a:xfrm>
          <a:prstGeom prst="line">
            <a:avLst/>
          </a:prstGeom>
          <a:noFill/>
          <a:ln w="25400" cmpd="dbl">
            <a:solidFill>
              <a:srgbClr val="000000"/>
            </a:solidFill>
            <a:round/>
            <a:headEnd type="oval" w="med" len="med"/>
            <a:tailEnd type="oval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22" name="Picture 2" descr="A5_Boys_UKWHO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03325" y="1663973"/>
            <a:ext cx="6511925" cy="500538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6323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Centiles and centile crossing</a:t>
            </a:r>
          </a:p>
        </p:txBody>
      </p:sp>
      <p:sp>
        <p:nvSpPr>
          <p:cNvPr id="696324" name="Text Box 4"/>
          <p:cNvSpPr txBox="1">
            <a:spLocks noChangeArrowheads="1"/>
          </p:cNvSpPr>
          <p:nvPr/>
        </p:nvSpPr>
        <p:spPr bwMode="auto">
          <a:xfrm>
            <a:off x="3707904" y="4343400"/>
            <a:ext cx="1593706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altLang="en-US" sz="2800" dirty="0">
                <a:solidFill>
                  <a:srgbClr val="000000"/>
                </a:solidFill>
                <a:latin typeface="Helvetica" charset="0"/>
              </a:rPr>
              <a:t>•</a:t>
            </a:r>
            <a:r>
              <a:rPr lang="en-US" altLang="en-US" sz="2400" dirty="0">
                <a:solidFill>
                  <a:srgbClr val="000000"/>
                </a:solidFill>
                <a:latin typeface="Helvetica" charset="0"/>
              </a:rPr>
              <a:t> </a:t>
            </a:r>
            <a:r>
              <a:rPr lang="en-US" altLang="en-US" sz="2000" dirty="0">
                <a:solidFill>
                  <a:srgbClr val="000000"/>
                </a:solidFill>
                <a:latin typeface="Helvetica" charset="0"/>
              </a:rPr>
              <a:t>low centile</a:t>
            </a:r>
            <a:endParaRPr lang="en-US" altLang="en-US" sz="2400" dirty="0">
              <a:solidFill>
                <a:schemeClr val="hlink"/>
              </a:solidFill>
              <a:latin typeface="Helvetica" charset="0"/>
            </a:endParaRPr>
          </a:p>
        </p:txBody>
      </p:sp>
      <p:sp>
        <p:nvSpPr>
          <p:cNvPr id="696325" name="Text Box 5"/>
          <p:cNvSpPr txBox="1">
            <a:spLocks noChangeArrowheads="1"/>
          </p:cNvSpPr>
          <p:nvPr/>
        </p:nvSpPr>
        <p:spPr bwMode="auto">
          <a:xfrm>
            <a:off x="7832725" y="1828800"/>
            <a:ext cx="1293892" cy="30623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/>
            <a:r>
              <a:rPr lang="en-US" altLang="en-US" sz="1700" dirty="0">
                <a:solidFill>
                  <a:schemeClr val="accent2"/>
                </a:solidFill>
                <a:latin typeface="Helvetica" charset="0"/>
              </a:rPr>
              <a:t>99.6</a:t>
            </a:r>
          </a:p>
          <a:p>
            <a:pPr eaLnBrk="0" hangingPunct="0"/>
            <a:r>
              <a:rPr lang="en-US" altLang="en-US" sz="1700" dirty="0">
                <a:solidFill>
                  <a:schemeClr val="accent2"/>
                </a:solidFill>
                <a:latin typeface="Helvetica" charset="0"/>
              </a:rPr>
              <a:t>98</a:t>
            </a:r>
          </a:p>
          <a:p>
            <a:pPr eaLnBrk="0" hangingPunct="0"/>
            <a:r>
              <a:rPr lang="en-US" altLang="en-US" sz="1700" dirty="0">
                <a:solidFill>
                  <a:schemeClr val="accent2"/>
                </a:solidFill>
                <a:latin typeface="Helvetica" charset="0"/>
              </a:rPr>
              <a:t>91</a:t>
            </a:r>
          </a:p>
          <a:p>
            <a:pPr eaLnBrk="0" hangingPunct="0"/>
            <a:r>
              <a:rPr lang="en-US" altLang="en-US" sz="1700" dirty="0">
                <a:solidFill>
                  <a:schemeClr val="accent2"/>
                </a:solidFill>
                <a:latin typeface="Helvetica" charset="0"/>
              </a:rPr>
              <a:t>75</a:t>
            </a:r>
          </a:p>
          <a:p>
            <a:pPr eaLnBrk="0" hangingPunct="0"/>
            <a:r>
              <a:rPr lang="en-US" altLang="en-US" sz="1700" b="1" dirty="0">
                <a:solidFill>
                  <a:schemeClr val="accent2"/>
                </a:solidFill>
                <a:latin typeface="Helvetica" charset="0"/>
              </a:rPr>
              <a:t>50</a:t>
            </a:r>
            <a:endParaRPr lang="en-US" altLang="en-US" sz="1700" dirty="0">
              <a:solidFill>
                <a:schemeClr val="accent2"/>
              </a:solidFill>
              <a:latin typeface="Helvetica" charset="0"/>
            </a:endParaRPr>
          </a:p>
          <a:p>
            <a:pPr eaLnBrk="0" hangingPunct="0"/>
            <a:r>
              <a:rPr lang="en-US" altLang="en-US" sz="1700" dirty="0">
                <a:solidFill>
                  <a:schemeClr val="accent2"/>
                </a:solidFill>
                <a:latin typeface="Helvetica" charset="0"/>
              </a:rPr>
              <a:t>25</a:t>
            </a:r>
          </a:p>
          <a:p>
            <a:pPr eaLnBrk="0" hangingPunct="0"/>
            <a:r>
              <a:rPr lang="en-US" altLang="en-US" sz="1700" dirty="0">
                <a:solidFill>
                  <a:schemeClr val="accent2"/>
                </a:solidFill>
                <a:latin typeface="Helvetica" charset="0"/>
              </a:rPr>
              <a:t>9</a:t>
            </a:r>
          </a:p>
          <a:p>
            <a:pPr eaLnBrk="0" hangingPunct="0"/>
            <a:r>
              <a:rPr lang="en-US" altLang="en-US" sz="1700" dirty="0">
                <a:solidFill>
                  <a:schemeClr val="accent2"/>
                </a:solidFill>
                <a:latin typeface="Helvetica" charset="0"/>
              </a:rPr>
              <a:t>2</a:t>
            </a:r>
          </a:p>
          <a:p>
            <a:pPr eaLnBrk="0" hangingPunct="0"/>
            <a:r>
              <a:rPr lang="en-US" altLang="en-US" sz="1700" dirty="0">
                <a:solidFill>
                  <a:schemeClr val="accent2"/>
                </a:solidFill>
                <a:latin typeface="Helvetica" charset="0"/>
              </a:rPr>
              <a:t>0.4</a:t>
            </a:r>
          </a:p>
          <a:p>
            <a:pPr eaLnBrk="0" hangingPunct="0"/>
            <a:endParaRPr lang="en-US" altLang="en-US" sz="1600" dirty="0">
              <a:solidFill>
                <a:schemeClr val="accent2"/>
              </a:solidFill>
              <a:latin typeface="Helvetica" charset="0"/>
            </a:endParaRPr>
          </a:p>
          <a:p>
            <a:pPr eaLnBrk="0" hangingPunct="0"/>
            <a:r>
              <a:rPr lang="en-US" altLang="en-US" dirty="0">
                <a:solidFill>
                  <a:schemeClr val="accent2"/>
                </a:solidFill>
                <a:latin typeface="Helvetica" charset="0"/>
              </a:rPr>
              <a:t>centiles</a:t>
            </a:r>
            <a:endParaRPr lang="en-US" altLang="en-US" sz="1600" dirty="0">
              <a:solidFill>
                <a:schemeClr val="accent2"/>
              </a:solidFill>
              <a:latin typeface="Helvetica" charset="0"/>
            </a:endParaRPr>
          </a:p>
        </p:txBody>
      </p:sp>
      <p:sp>
        <p:nvSpPr>
          <p:cNvPr id="696326" name="Line 6"/>
          <p:cNvSpPr>
            <a:spLocks noChangeShapeType="1"/>
          </p:cNvSpPr>
          <p:nvPr/>
        </p:nvSpPr>
        <p:spPr bwMode="auto">
          <a:xfrm flipV="1">
            <a:off x="4724400" y="4077072"/>
            <a:ext cx="914400" cy="19050"/>
          </a:xfrm>
          <a:prstGeom prst="line">
            <a:avLst/>
          </a:prstGeom>
          <a:noFill/>
          <a:ln w="44450" cmpd="dbl">
            <a:solidFill>
              <a:srgbClr val="00000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3200"/>
          </a:p>
        </p:txBody>
      </p:sp>
      <p:sp>
        <p:nvSpPr>
          <p:cNvPr id="696327" name="Text Box 7"/>
          <p:cNvSpPr txBox="1">
            <a:spLocks noChangeArrowheads="1"/>
          </p:cNvSpPr>
          <p:nvPr/>
        </p:nvSpPr>
        <p:spPr bwMode="auto">
          <a:xfrm>
            <a:off x="3851920" y="2314009"/>
            <a:ext cx="2113384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 eaLnBrk="0" hangingPunct="0"/>
            <a:r>
              <a:rPr lang="en-US" altLang="en-US" dirty="0">
                <a:solidFill>
                  <a:srgbClr val="000000"/>
                </a:solidFill>
                <a:latin typeface="Helvetica" charset="0"/>
              </a:rPr>
              <a:t>high centile </a:t>
            </a:r>
            <a:r>
              <a:rPr lang="en-US" altLang="en-US" sz="2800" dirty="0">
                <a:solidFill>
                  <a:srgbClr val="000000"/>
                </a:solidFill>
                <a:latin typeface="Helvetica" charset="0"/>
              </a:rPr>
              <a:t>•</a:t>
            </a:r>
            <a:endParaRPr lang="en-US" altLang="en-US" sz="4000" dirty="0">
              <a:solidFill>
                <a:srgbClr val="000000"/>
              </a:solidFill>
              <a:latin typeface="Helvetica" charset="0"/>
            </a:endParaRPr>
          </a:p>
        </p:txBody>
      </p:sp>
      <p:sp>
        <p:nvSpPr>
          <p:cNvPr id="696328" name="Text Box 8"/>
          <p:cNvSpPr txBox="1">
            <a:spLocks noChangeArrowheads="1"/>
          </p:cNvSpPr>
          <p:nvPr/>
        </p:nvSpPr>
        <p:spPr bwMode="auto">
          <a:xfrm rot="299567">
            <a:off x="4343400" y="4118018"/>
            <a:ext cx="26130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2000" dirty="0">
                <a:solidFill>
                  <a:srgbClr val="000000"/>
                </a:solidFill>
                <a:latin typeface="Helvetica" charset="0"/>
              </a:rPr>
              <a:t>centile crossing down</a:t>
            </a:r>
          </a:p>
        </p:txBody>
      </p:sp>
      <p:sp>
        <p:nvSpPr>
          <p:cNvPr id="696329" name="Line 9"/>
          <p:cNvSpPr>
            <a:spLocks noChangeShapeType="1"/>
          </p:cNvSpPr>
          <p:nvPr/>
        </p:nvSpPr>
        <p:spPr bwMode="auto">
          <a:xfrm flipV="1">
            <a:off x="5715000" y="3068960"/>
            <a:ext cx="914400" cy="190500"/>
          </a:xfrm>
          <a:prstGeom prst="line">
            <a:avLst/>
          </a:prstGeom>
          <a:noFill/>
          <a:ln w="44450" cmpd="dbl">
            <a:solidFill>
              <a:srgbClr val="00000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96330" name="Text Box 10"/>
          <p:cNvSpPr txBox="1">
            <a:spLocks noChangeArrowheads="1"/>
          </p:cNvSpPr>
          <p:nvPr/>
        </p:nvSpPr>
        <p:spPr bwMode="auto">
          <a:xfrm>
            <a:off x="5715000" y="3212976"/>
            <a:ext cx="187801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en-US" altLang="en-US" sz="2000">
                <a:solidFill>
                  <a:srgbClr val="000000"/>
                </a:solidFill>
                <a:latin typeface="Helvetica" charset="0"/>
              </a:rPr>
              <a:t>centile tracking</a:t>
            </a:r>
          </a:p>
        </p:txBody>
      </p:sp>
      <p:sp>
        <p:nvSpPr>
          <p:cNvPr id="696331" name="Line 11"/>
          <p:cNvSpPr>
            <a:spLocks noChangeShapeType="1"/>
          </p:cNvSpPr>
          <p:nvPr/>
        </p:nvSpPr>
        <p:spPr bwMode="auto">
          <a:xfrm flipV="1">
            <a:off x="3352800" y="3886200"/>
            <a:ext cx="762000" cy="609600"/>
          </a:xfrm>
          <a:prstGeom prst="line">
            <a:avLst/>
          </a:prstGeom>
          <a:noFill/>
          <a:ln w="44450" cmpd="dbl">
            <a:solidFill>
              <a:srgbClr val="00000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96332" name="Text Box 12"/>
          <p:cNvSpPr txBox="1">
            <a:spLocks noChangeArrowheads="1"/>
          </p:cNvSpPr>
          <p:nvPr/>
        </p:nvSpPr>
        <p:spPr bwMode="auto">
          <a:xfrm rot="-2425421">
            <a:off x="2559050" y="3717925"/>
            <a:ext cx="2287588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2000">
                <a:solidFill>
                  <a:srgbClr val="000000"/>
                </a:solidFill>
                <a:latin typeface="Helvetica" charset="0"/>
              </a:rPr>
              <a:t>centile crossing up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79512" y="6165304"/>
            <a:ext cx="14401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</a:rPr>
              <a:t>UK-WHO chart</a:t>
            </a:r>
          </a:p>
        </p:txBody>
      </p:sp>
    </p:spTree>
    <p:extLst>
      <p:ext uri="{BB962C8B-B14F-4D97-AF65-F5344CB8AC3E}">
        <p14:creationId xmlns:p14="http://schemas.microsoft.com/office/powerpoint/2010/main" val="19850000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96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96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96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96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96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96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6324" grpId="0"/>
      <p:bldP spid="696325" grpId="0"/>
      <p:bldP spid="696326" grpId="0" animBg="1"/>
      <p:bldP spid="696327" grpId="0"/>
      <p:bldP spid="696328" grpId="0"/>
      <p:bldP spid="696329" grpId="0" animBg="1"/>
      <p:bldP spid="696330" grpId="0"/>
      <p:bldP spid="696331" grpId="0" animBg="1"/>
      <p:bldP spid="69633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47800" y="1676400"/>
            <a:ext cx="6248400" cy="5181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1697758" y="1695866"/>
            <a:ext cx="5839692" cy="505203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9" name="Line 4"/>
          <p:cNvSpPr>
            <a:spLocks noChangeShapeType="1"/>
          </p:cNvSpPr>
          <p:nvPr/>
        </p:nvSpPr>
        <p:spPr bwMode="auto">
          <a:xfrm flipV="1">
            <a:off x="4225925" y="3938451"/>
            <a:ext cx="404857" cy="589099"/>
          </a:xfrm>
          <a:prstGeom prst="line">
            <a:avLst/>
          </a:prstGeom>
          <a:noFill/>
          <a:ln w="25400" cmpd="dbl">
            <a:solidFill>
              <a:srgbClr val="000000"/>
            </a:solidFill>
            <a:round/>
            <a:headEnd type="oval" w="med" len="med"/>
            <a:tailEnd type="oval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52773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53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81000" y="2286000"/>
            <a:ext cx="3962400" cy="3352800"/>
          </a:xfrm>
        </p:spPr>
      </p:pic>
      <p:pic>
        <p:nvPicPr>
          <p:cNvPr id="32154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00600" y="2286000"/>
            <a:ext cx="3962400" cy="335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321542" name="Text Box 6"/>
          <p:cNvSpPr txBox="1">
            <a:spLocks noChangeArrowheads="1"/>
          </p:cNvSpPr>
          <p:nvPr/>
        </p:nvSpPr>
        <p:spPr bwMode="auto">
          <a:xfrm>
            <a:off x="990600" y="5791200"/>
            <a:ext cx="3200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2400">
                <a:solidFill>
                  <a:schemeClr val="hlink"/>
                </a:solidFill>
                <a:latin typeface="Helvetica" charset="0"/>
              </a:rPr>
              <a:t>5th centile weight gain</a:t>
            </a:r>
          </a:p>
        </p:txBody>
      </p:sp>
      <p:sp>
        <p:nvSpPr>
          <p:cNvPr id="321543" name="Text Box 7"/>
          <p:cNvSpPr txBox="1">
            <a:spLocks noChangeArrowheads="1"/>
          </p:cNvSpPr>
          <p:nvPr/>
        </p:nvSpPr>
        <p:spPr bwMode="auto">
          <a:xfrm>
            <a:off x="5181600" y="5791200"/>
            <a:ext cx="337026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/>
            <a:r>
              <a:rPr lang="en-US" altLang="en-US" sz="2400">
                <a:solidFill>
                  <a:schemeClr val="hlink"/>
                </a:solidFill>
                <a:latin typeface="Helvetica" charset="0"/>
              </a:rPr>
              <a:t>95th centile weight gain</a:t>
            </a:r>
          </a:p>
        </p:txBody>
      </p:sp>
      <p:sp>
        <p:nvSpPr>
          <p:cNvPr id="321544" name="Rectangle 8"/>
          <p:cNvSpPr>
            <a:spLocks noChangeArrowheads="1"/>
          </p:cNvSpPr>
          <p:nvPr/>
        </p:nvSpPr>
        <p:spPr bwMode="auto">
          <a:xfrm>
            <a:off x="330200" y="908050"/>
            <a:ext cx="8813800" cy="996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defRPr sz="3200" b="1">
                <a:solidFill>
                  <a:schemeClr val="tx2"/>
                </a:solidFill>
                <a:latin typeface="Arial" charset="0"/>
              </a:defRPr>
            </a:lvl1pPr>
            <a:lvl2pPr>
              <a:defRPr sz="3200" b="1">
                <a:solidFill>
                  <a:schemeClr val="tx2"/>
                </a:solidFill>
                <a:latin typeface="Arial" charset="0"/>
              </a:defRPr>
            </a:lvl2pPr>
            <a:lvl3pPr>
              <a:defRPr sz="3200" b="1">
                <a:solidFill>
                  <a:schemeClr val="tx2"/>
                </a:solidFill>
                <a:latin typeface="Arial" charset="0"/>
              </a:defRPr>
            </a:lvl3pPr>
            <a:lvl4pPr>
              <a:defRPr sz="3200" b="1">
                <a:solidFill>
                  <a:schemeClr val="tx2"/>
                </a:solidFill>
                <a:latin typeface="Arial" charset="0"/>
              </a:defRPr>
            </a:lvl4pPr>
            <a:lvl5pPr>
              <a:defRPr sz="3200" b="1">
                <a:solidFill>
                  <a:schemeClr val="tx2"/>
                </a:solidFill>
                <a:latin typeface="Arial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GB" altLang="en-US"/>
              <a:t>Thrive 5 and Thrive 95 lines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4788024" y="3009922"/>
            <a:ext cx="936104" cy="237626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0129704"/>
      </p:ext>
    </p:extLst>
  </p:cSld>
  <p:clrMapOvr>
    <a:masterClrMapping/>
  </p:clrMapOvr>
  <p:transition advTm="24512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Benefit of thrive lines</a:t>
            </a:r>
          </a:p>
        </p:txBody>
      </p:sp>
      <p:sp>
        <p:nvSpPr>
          <p:cNvPr id="3194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30200" y="2057400"/>
            <a:ext cx="8324850" cy="4108450"/>
          </a:xfrm>
        </p:spPr>
        <p:txBody>
          <a:bodyPr/>
          <a:lstStyle/>
          <a:p>
            <a:r>
              <a:rPr lang="en-US"/>
              <a:t>Plastic overlay designed to fit on British 1990 chart format</a:t>
            </a:r>
          </a:p>
          <a:p>
            <a:r>
              <a:rPr lang="en-US" altLang="en-US"/>
              <a:t>Distance and velocity both assessed yet data plotted just once</a:t>
            </a:r>
          </a:p>
          <a:p>
            <a:pPr lvl="1"/>
            <a:r>
              <a:rPr lang="en-US" altLang="en-US"/>
              <a:t>No need for separate distance and velocity charts</a:t>
            </a:r>
          </a:p>
          <a:p>
            <a:r>
              <a:rPr lang="en-US" altLang="en-US"/>
              <a:t>Useful addition to weight chart</a:t>
            </a:r>
          </a:p>
        </p:txBody>
      </p:sp>
    </p:spTree>
    <p:extLst>
      <p:ext uri="{BB962C8B-B14F-4D97-AF65-F5344CB8AC3E}">
        <p14:creationId xmlns:p14="http://schemas.microsoft.com/office/powerpoint/2010/main" val="18968785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Thrive lines and electronic charts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Now easy to add thrive lines to electronic charts</a:t>
            </a:r>
          </a:p>
          <a:p>
            <a:r>
              <a:rPr lang="en-US" altLang="en-US"/>
              <a:t>Thrive lines can be drawn for any required velocity centile, e.g. 1</a:t>
            </a:r>
            <a:r>
              <a:rPr lang="en-US" altLang="en-US" baseline="30000"/>
              <a:t>st</a:t>
            </a:r>
            <a:r>
              <a:rPr lang="en-US" altLang="en-US"/>
              <a:t> or 99</a:t>
            </a:r>
            <a:r>
              <a:rPr lang="en-US" altLang="en-US" baseline="30000"/>
              <a:t>th</a:t>
            </a:r>
            <a:r>
              <a:rPr lang="en-US" altLang="en-US"/>
              <a:t> </a:t>
            </a:r>
            <a:endParaRPr lang="en-US"/>
          </a:p>
          <a:p>
            <a:r>
              <a:rPr lang="en-US"/>
              <a:t>Switch between distance and velocity centiles</a:t>
            </a:r>
          </a:p>
        </p:txBody>
      </p:sp>
    </p:spTree>
    <p:extLst>
      <p:ext uri="{BB962C8B-B14F-4D97-AF65-F5344CB8AC3E}">
        <p14:creationId xmlns:p14="http://schemas.microsoft.com/office/powerpoint/2010/main" val="1649481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Distance centiles</a:t>
            </a:r>
          </a:p>
        </p:txBody>
      </p:sp>
      <p:pic>
        <p:nvPicPr>
          <p:cNvPr id="313347" name="Picture 3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47800" y="1676400"/>
            <a:ext cx="6248400" cy="5181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4225925" y="4158977"/>
            <a:ext cx="770618" cy="461665"/>
            <a:chOff x="4225925" y="4158977"/>
            <a:chExt cx="770618" cy="461665"/>
          </a:xfrm>
        </p:grpSpPr>
        <p:sp>
          <p:nvSpPr>
            <p:cNvPr id="10" name="Line 4"/>
            <p:cNvSpPr>
              <a:spLocks noChangeShapeType="1"/>
            </p:cNvSpPr>
            <p:nvPr/>
          </p:nvSpPr>
          <p:spPr bwMode="auto">
            <a:xfrm flipV="1">
              <a:off x="4225925" y="4245429"/>
              <a:ext cx="770618" cy="282121"/>
            </a:xfrm>
            <a:prstGeom prst="line">
              <a:avLst/>
            </a:prstGeom>
            <a:noFill/>
            <a:ln w="25400" cmpd="dbl">
              <a:solidFill>
                <a:srgbClr val="000000"/>
              </a:solidFill>
              <a:round/>
              <a:headEnd type="oval" w="med" len="med"/>
              <a:tailEnd type="oval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Text Box 5"/>
            <p:cNvSpPr txBox="1">
              <a:spLocks noChangeArrowheads="1"/>
            </p:cNvSpPr>
            <p:nvPr/>
          </p:nvSpPr>
          <p:spPr bwMode="auto">
            <a:xfrm>
              <a:off x="4480095" y="4158977"/>
              <a:ext cx="28180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eaLnBrk="0" hangingPunct="0"/>
              <a:r>
                <a:rPr lang="en-US" altLang="en-US" sz="2400">
                  <a:solidFill>
                    <a:srgbClr val="000000"/>
                  </a:solidFill>
                  <a:latin typeface="Helvetica" charset="0"/>
                </a:rPr>
                <a:t>•</a:t>
              </a:r>
              <a:endParaRPr lang="en-US" altLang="en-US" sz="2400">
                <a:solidFill>
                  <a:schemeClr val="hlink"/>
                </a:solidFill>
                <a:latin typeface="Helvetic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677543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4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676400" y="1800225"/>
            <a:ext cx="5867400" cy="4968875"/>
          </a:xfrm>
          <a:ln/>
          <a:extLs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6419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Velocity centiles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225925" y="4158977"/>
            <a:ext cx="770618" cy="461665"/>
            <a:chOff x="4225925" y="4158977"/>
            <a:chExt cx="770618" cy="461665"/>
          </a:xfrm>
        </p:grpSpPr>
        <p:sp>
          <p:nvSpPr>
            <p:cNvPr id="7" name="Line 4"/>
            <p:cNvSpPr>
              <a:spLocks noChangeShapeType="1"/>
            </p:cNvSpPr>
            <p:nvPr/>
          </p:nvSpPr>
          <p:spPr bwMode="auto">
            <a:xfrm flipV="1">
              <a:off x="4225925" y="4245429"/>
              <a:ext cx="770618" cy="282121"/>
            </a:xfrm>
            <a:prstGeom prst="line">
              <a:avLst/>
            </a:prstGeom>
            <a:noFill/>
            <a:ln w="25400" cmpd="dbl">
              <a:solidFill>
                <a:srgbClr val="000000"/>
              </a:solidFill>
              <a:round/>
              <a:headEnd type="oval" w="med" len="med"/>
              <a:tailEnd type="oval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Text Box 5"/>
            <p:cNvSpPr txBox="1">
              <a:spLocks noChangeArrowheads="1"/>
            </p:cNvSpPr>
            <p:nvPr/>
          </p:nvSpPr>
          <p:spPr bwMode="auto">
            <a:xfrm>
              <a:off x="4480095" y="4158977"/>
              <a:ext cx="281804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eaLnBrk="0" hangingPunct="0"/>
              <a:r>
                <a:rPr lang="en-US" altLang="en-US" sz="2400">
                  <a:solidFill>
                    <a:srgbClr val="000000"/>
                  </a:solidFill>
                  <a:latin typeface="Helvetica" charset="0"/>
                </a:rPr>
                <a:t>•</a:t>
              </a:r>
              <a:endParaRPr lang="en-US" altLang="en-US" sz="2400">
                <a:solidFill>
                  <a:schemeClr val="hlink"/>
                </a:solidFill>
                <a:latin typeface="Helvetic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39328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br>
              <a:rPr lang="en-US" dirty="0"/>
            </a:br>
            <a:r>
              <a:rPr lang="en-US" dirty="0"/>
              <a:t>Growth acceleration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Three measurements</a:t>
            </a:r>
          </a:p>
        </p:txBody>
      </p:sp>
    </p:spTree>
    <p:extLst>
      <p:ext uri="{BB962C8B-B14F-4D97-AF65-F5344CB8AC3E}">
        <p14:creationId xmlns:p14="http://schemas.microsoft.com/office/powerpoint/2010/main" val="10452867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200" y="2057400"/>
            <a:ext cx="8706296" cy="4108450"/>
          </a:xfrm>
        </p:spPr>
        <p:txBody>
          <a:bodyPr/>
          <a:lstStyle/>
          <a:p>
            <a:r>
              <a:rPr lang="en-US" dirty="0"/>
              <a:t>You observe an infant grow over 4 weeks</a:t>
            </a:r>
          </a:p>
          <a:p>
            <a:pPr lvl="1"/>
            <a:r>
              <a:rPr lang="en-US" dirty="0"/>
              <a:t>They show upward or downward centile crossing</a:t>
            </a:r>
          </a:p>
          <a:p>
            <a:r>
              <a:rPr lang="en-US"/>
              <a:t>Ask yourself: </a:t>
            </a:r>
            <a:endParaRPr lang="en-US" dirty="0"/>
          </a:p>
          <a:p>
            <a:pPr lvl="1"/>
            <a:r>
              <a:rPr lang="en-US" i="1" dirty="0"/>
              <a:t>“How will they grow over the next 4 weeks?”</a:t>
            </a:r>
          </a:p>
          <a:p>
            <a:r>
              <a:rPr lang="en-US" dirty="0"/>
              <a:t>Will they stay on the same centile?</a:t>
            </a:r>
          </a:p>
          <a:p>
            <a:r>
              <a:rPr lang="en-US" dirty="0"/>
              <a:t>Will they continue to cross centiles the same way?</a:t>
            </a:r>
          </a:p>
          <a:p>
            <a:r>
              <a:rPr lang="en-US" dirty="0"/>
              <a:t>Or will they cross centiles the other way?</a:t>
            </a:r>
          </a:p>
        </p:txBody>
      </p:sp>
    </p:spTree>
    <p:extLst>
      <p:ext uri="{BB962C8B-B14F-4D97-AF65-F5344CB8AC3E}">
        <p14:creationId xmlns:p14="http://schemas.microsoft.com/office/powerpoint/2010/main" val="1022528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22" name="Picture 2" descr="A5_Boys_UKWHO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03325" y="1681526"/>
            <a:ext cx="6511925" cy="500538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6323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/>
              <a:t>Centile crossing over 4 weeks</a:t>
            </a:r>
          </a:p>
        </p:txBody>
      </p:sp>
      <p:sp>
        <p:nvSpPr>
          <p:cNvPr id="10" name="Line 11"/>
          <p:cNvSpPr>
            <a:spLocks noChangeShapeType="1"/>
          </p:cNvSpPr>
          <p:nvPr/>
        </p:nvSpPr>
        <p:spPr bwMode="auto">
          <a:xfrm flipV="1">
            <a:off x="4787536" y="4050118"/>
            <a:ext cx="450669" cy="26124"/>
          </a:xfrm>
          <a:prstGeom prst="line">
            <a:avLst/>
          </a:prstGeom>
          <a:noFill/>
          <a:ln w="44450" cmpd="dbl">
            <a:solidFill>
              <a:srgbClr val="92D05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Line 11"/>
          <p:cNvSpPr>
            <a:spLocks noChangeShapeType="1"/>
          </p:cNvSpPr>
          <p:nvPr/>
        </p:nvSpPr>
        <p:spPr bwMode="auto">
          <a:xfrm flipV="1">
            <a:off x="2952206" y="3944982"/>
            <a:ext cx="463731" cy="306977"/>
          </a:xfrm>
          <a:prstGeom prst="line">
            <a:avLst/>
          </a:prstGeom>
          <a:noFill/>
          <a:ln w="44450" cmpd="dbl">
            <a:solidFill>
              <a:srgbClr val="92D05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11"/>
          <p:cNvSpPr>
            <a:spLocks noChangeShapeType="1"/>
          </p:cNvSpPr>
          <p:nvPr/>
        </p:nvSpPr>
        <p:spPr bwMode="auto">
          <a:xfrm flipV="1">
            <a:off x="2483768" y="4251960"/>
            <a:ext cx="468438" cy="491804"/>
          </a:xfrm>
          <a:prstGeom prst="line">
            <a:avLst/>
          </a:prstGeom>
          <a:noFill/>
          <a:ln w="44450" cmpd="dbl">
            <a:solidFill>
              <a:srgbClr val="00000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Line 11"/>
          <p:cNvSpPr>
            <a:spLocks noChangeShapeType="1"/>
          </p:cNvSpPr>
          <p:nvPr/>
        </p:nvSpPr>
        <p:spPr bwMode="auto">
          <a:xfrm>
            <a:off x="4336869" y="3951514"/>
            <a:ext cx="450667" cy="125558"/>
          </a:xfrm>
          <a:prstGeom prst="line">
            <a:avLst/>
          </a:prstGeom>
          <a:noFill/>
          <a:ln w="44450" cmpd="dbl">
            <a:solidFill>
              <a:srgbClr val="00000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Line 11"/>
          <p:cNvSpPr>
            <a:spLocks noChangeShapeType="1"/>
          </p:cNvSpPr>
          <p:nvPr/>
        </p:nvSpPr>
        <p:spPr bwMode="auto">
          <a:xfrm flipV="1">
            <a:off x="5704113" y="3010989"/>
            <a:ext cx="461556" cy="341810"/>
          </a:xfrm>
          <a:prstGeom prst="line">
            <a:avLst/>
          </a:prstGeom>
          <a:noFill/>
          <a:ln w="44450" cmpd="dbl">
            <a:solidFill>
              <a:srgbClr val="00000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Line 11"/>
          <p:cNvSpPr>
            <a:spLocks noChangeShapeType="1"/>
          </p:cNvSpPr>
          <p:nvPr/>
        </p:nvSpPr>
        <p:spPr bwMode="auto">
          <a:xfrm flipV="1">
            <a:off x="4787536" y="3857624"/>
            <a:ext cx="460739" cy="215347"/>
          </a:xfrm>
          <a:prstGeom prst="line">
            <a:avLst/>
          </a:prstGeom>
          <a:noFill/>
          <a:ln w="44450" cmpd="dbl">
            <a:solidFill>
              <a:srgbClr val="FF000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Line 11"/>
          <p:cNvSpPr>
            <a:spLocks noChangeShapeType="1"/>
          </p:cNvSpPr>
          <p:nvPr/>
        </p:nvSpPr>
        <p:spPr bwMode="auto">
          <a:xfrm>
            <a:off x="2952207" y="4251960"/>
            <a:ext cx="457200" cy="26126"/>
          </a:xfrm>
          <a:prstGeom prst="line">
            <a:avLst/>
          </a:prstGeom>
          <a:noFill/>
          <a:ln w="44450" cmpd="dbl">
            <a:solidFill>
              <a:srgbClr val="FF000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Line 11"/>
          <p:cNvSpPr>
            <a:spLocks noChangeShapeType="1"/>
          </p:cNvSpPr>
          <p:nvPr/>
        </p:nvSpPr>
        <p:spPr bwMode="auto">
          <a:xfrm flipV="1">
            <a:off x="2954478" y="4069079"/>
            <a:ext cx="461459" cy="182879"/>
          </a:xfrm>
          <a:prstGeom prst="line">
            <a:avLst/>
          </a:prstGeom>
          <a:noFill/>
          <a:ln w="44450" cmpd="dbl">
            <a:solidFill>
              <a:srgbClr val="00000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Line 11"/>
          <p:cNvSpPr>
            <a:spLocks noChangeShapeType="1"/>
          </p:cNvSpPr>
          <p:nvPr/>
        </p:nvSpPr>
        <p:spPr bwMode="auto">
          <a:xfrm flipV="1">
            <a:off x="6165669" y="2797175"/>
            <a:ext cx="466906" cy="213814"/>
          </a:xfrm>
          <a:prstGeom prst="line">
            <a:avLst/>
          </a:prstGeom>
          <a:noFill/>
          <a:ln w="44450" cmpd="dbl">
            <a:solidFill>
              <a:srgbClr val="92D05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Line 11"/>
          <p:cNvSpPr>
            <a:spLocks noChangeShapeType="1"/>
          </p:cNvSpPr>
          <p:nvPr/>
        </p:nvSpPr>
        <p:spPr bwMode="auto">
          <a:xfrm>
            <a:off x="6165669" y="3010987"/>
            <a:ext cx="463731" cy="27487"/>
          </a:xfrm>
          <a:prstGeom prst="line">
            <a:avLst/>
          </a:prstGeom>
          <a:noFill/>
          <a:ln w="44450" cmpd="dbl">
            <a:solidFill>
              <a:srgbClr val="FF000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Line 11"/>
          <p:cNvSpPr>
            <a:spLocks noChangeShapeType="1"/>
          </p:cNvSpPr>
          <p:nvPr/>
        </p:nvSpPr>
        <p:spPr bwMode="auto">
          <a:xfrm flipV="1">
            <a:off x="4786817" y="3968749"/>
            <a:ext cx="458284" cy="104815"/>
          </a:xfrm>
          <a:prstGeom prst="line">
            <a:avLst/>
          </a:prstGeom>
          <a:noFill/>
          <a:ln w="44450" cmpd="dbl">
            <a:solidFill>
              <a:srgbClr val="00000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Line 11"/>
          <p:cNvSpPr>
            <a:spLocks noChangeShapeType="1"/>
          </p:cNvSpPr>
          <p:nvPr/>
        </p:nvSpPr>
        <p:spPr bwMode="auto">
          <a:xfrm flipV="1">
            <a:off x="6165669" y="2913016"/>
            <a:ext cx="463731" cy="97972"/>
          </a:xfrm>
          <a:prstGeom prst="line">
            <a:avLst/>
          </a:prstGeom>
          <a:noFill/>
          <a:ln w="44450" cmpd="dbl">
            <a:solidFill>
              <a:srgbClr val="00000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07900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8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 of centile crossing and deviation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before, convert weights to z-scores</a:t>
            </a:r>
          </a:p>
          <a:p>
            <a:r>
              <a:rPr lang="en-US" dirty="0"/>
              <a:t>The change in z-score over 4 weeks is </a:t>
            </a:r>
            <a:r>
              <a:rPr lang="en-US" i="1" dirty="0"/>
              <a:t>deviation</a:t>
            </a:r>
            <a:endParaRPr lang="en-US" dirty="0"/>
          </a:p>
          <a:p>
            <a:pPr lvl="1"/>
            <a:r>
              <a:rPr lang="en-US" dirty="0"/>
              <a:t>e.g. from birth to 4 weeks: Deviation = z</a:t>
            </a:r>
            <a:r>
              <a:rPr lang="en-US" baseline="-25000" dirty="0"/>
              <a:t>4</a:t>
            </a:r>
            <a:r>
              <a:rPr lang="en-US" dirty="0"/>
              <a:t> – z</a:t>
            </a:r>
            <a:r>
              <a:rPr lang="en-US" baseline="-25000" dirty="0"/>
              <a:t>0</a:t>
            </a:r>
            <a:r>
              <a:rPr lang="en-US" dirty="0"/>
              <a:t> = d</a:t>
            </a:r>
            <a:r>
              <a:rPr lang="en-US" baseline="-25000" dirty="0"/>
              <a:t>04</a:t>
            </a:r>
            <a:endParaRPr lang="en-US" dirty="0"/>
          </a:p>
          <a:p>
            <a:r>
              <a:rPr lang="en-US" i="1" dirty="0"/>
              <a:t>Deviation</a:t>
            </a:r>
            <a:r>
              <a:rPr lang="en-US" dirty="0"/>
              <a:t> the same as </a:t>
            </a:r>
            <a:r>
              <a:rPr lang="en-US" i="1" dirty="0"/>
              <a:t>centile crossing</a:t>
            </a:r>
          </a:p>
          <a:p>
            <a:r>
              <a:rPr lang="en-US"/>
              <a:t>Research question: What is </a:t>
            </a:r>
            <a:r>
              <a:rPr lang="en-US" dirty="0"/>
              <a:t>the correlation between successive deviations?</a:t>
            </a:r>
          </a:p>
          <a:p>
            <a:pPr lvl="1"/>
            <a:r>
              <a:rPr lang="en-US" dirty="0"/>
              <a:t>e.g</a:t>
            </a:r>
            <a:r>
              <a:rPr lang="en-US"/>
              <a:t>. correlation between </a:t>
            </a:r>
            <a:r>
              <a:rPr lang="en-US" dirty="0"/>
              <a:t>d</a:t>
            </a:r>
            <a:r>
              <a:rPr lang="en-US" baseline="-25000" dirty="0"/>
              <a:t>04 </a:t>
            </a:r>
            <a:r>
              <a:rPr lang="en-US" dirty="0"/>
              <a:t>and</a:t>
            </a:r>
            <a:r>
              <a:rPr lang="en-US" baseline="-25000" dirty="0"/>
              <a:t> </a:t>
            </a:r>
            <a:r>
              <a:rPr lang="en-US" dirty="0"/>
              <a:t>d</a:t>
            </a:r>
            <a:r>
              <a:rPr lang="en-US" baseline="-25000" dirty="0"/>
              <a:t>48 </a:t>
            </a:r>
          </a:p>
          <a:p>
            <a:pPr lvl="2"/>
            <a:endParaRPr lang="en-US" dirty="0"/>
          </a:p>
          <a:p>
            <a:r>
              <a:rPr lang="en-US" dirty="0"/>
              <a:t>Possible answers: zero, positive or negative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1794448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What is a centile?</a:t>
            </a:r>
          </a:p>
        </p:txBody>
      </p:sp>
      <p:sp>
        <p:nvSpPr>
          <p:cNvPr id="6983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30200" y="2057400"/>
            <a:ext cx="8489950" cy="4495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Centile - percentage point of the frequency distribution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Cut-off identifies that percentage of children with measurements below it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Examples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50% of children lie below 50th centile (median) 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25% of children lie below 25th centile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99.6% of children lie below 99.6th centile (0.4% above)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The cut-offs vary by age, so the centiles appear as curves on the growth chart</a:t>
            </a:r>
          </a:p>
        </p:txBody>
      </p:sp>
    </p:spTree>
    <p:extLst>
      <p:ext uri="{BB962C8B-B14F-4D97-AF65-F5344CB8AC3E}">
        <p14:creationId xmlns:p14="http://schemas.microsoft.com/office/powerpoint/2010/main" val="1814293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3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3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3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3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3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8371" grpId="0" uiExpand="1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Two growth studies of Cambridge infants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Widdowson Study (1959-65)</a:t>
            </a:r>
          </a:p>
          <a:p>
            <a:pPr lvl="1"/>
            <a:r>
              <a:rPr lang="en-US"/>
              <a:t>1094 infants measured monthly from 0-12 months</a:t>
            </a:r>
          </a:p>
          <a:p>
            <a:pPr lvl="1"/>
            <a:r>
              <a:rPr lang="en-US"/>
              <a:t>Representative of Cambridge infants in ~1960</a:t>
            </a:r>
          </a:p>
          <a:p>
            <a:pPr lvl="1"/>
            <a:r>
              <a:rPr lang="en-US"/>
              <a:t>Weights obtained from child welfare clinics</a:t>
            </a:r>
          </a:p>
          <a:p>
            <a:r>
              <a:rPr lang="en-US"/>
              <a:t>Cambridge </a:t>
            </a:r>
            <a:r>
              <a:rPr lang="en-US" dirty="0"/>
              <a:t>Infant </a:t>
            </a:r>
            <a:r>
              <a:rPr lang="en-US"/>
              <a:t>Growth Study (1984-87)</a:t>
            </a:r>
            <a:endParaRPr lang="en-US" dirty="0"/>
          </a:p>
          <a:p>
            <a:pPr lvl="1"/>
            <a:r>
              <a:rPr lang="en-US" dirty="0"/>
              <a:t>255 infants measured every 4 weeks from </a:t>
            </a:r>
            <a:r>
              <a:rPr lang="en-US"/>
              <a:t>0-52 weeks</a:t>
            </a:r>
          </a:p>
          <a:p>
            <a:pPr lvl="1"/>
            <a:r>
              <a:rPr lang="en-US"/>
              <a:t>Families more selected and of higher social class</a:t>
            </a:r>
          </a:p>
          <a:p>
            <a:pPr lvl="1"/>
            <a:r>
              <a:rPr lang="en-US"/>
              <a:t>Infants weighed by experienced research nurse</a:t>
            </a:r>
          </a:p>
          <a:p>
            <a:r>
              <a:rPr lang="en-US"/>
              <a:t>In brief, monthly weights in infancy</a:t>
            </a:r>
          </a:p>
        </p:txBody>
      </p:sp>
    </p:spTree>
    <p:extLst>
      <p:ext uri="{BB962C8B-B14F-4D97-AF65-F5344CB8AC3E}">
        <p14:creationId xmlns:p14="http://schemas.microsoft.com/office/powerpoint/2010/main" val="2047089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Correlation between successive deviations</a:t>
            </a:r>
          </a:p>
        </p:txBody>
      </p:sp>
      <p:pic>
        <p:nvPicPr>
          <p:cNvPr id="4" name="Content Placeholder 3" descr="weight deviation figure 2ab.png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49" b="1049"/>
          <a:stretch>
            <a:fillRect/>
          </a:stretch>
        </p:blipFill>
        <p:spPr/>
      </p:pic>
      <p:sp>
        <p:nvSpPr>
          <p:cNvPr id="6" name="TextBox 5"/>
          <p:cNvSpPr txBox="1"/>
          <p:nvPr/>
        </p:nvSpPr>
        <p:spPr>
          <a:xfrm>
            <a:off x="1475656" y="1700808"/>
            <a:ext cx="29523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Widdowson Study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84168" y="1700808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 I G Study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82887" y="6167967"/>
            <a:ext cx="51845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Age 3-4 months </a:t>
            </a:r>
            <a:r>
              <a:rPr lang="en-US" i="1"/>
              <a:t>positive correlation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4499992" y="1628800"/>
            <a:ext cx="4392488" cy="460851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3432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5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Correlation between successive deviations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75656" y="1700808"/>
            <a:ext cx="29523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Widdowson Study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84168" y="1700808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 I G Study</a:t>
            </a:r>
          </a:p>
        </p:txBody>
      </p:sp>
      <p:pic>
        <p:nvPicPr>
          <p:cNvPr id="8" name="Content Placeholder 7" descr="weight deviation figure 2cd.png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155" b="2155"/>
          <a:stretch>
            <a:fillRect/>
          </a:stretch>
        </p:blipFill>
        <p:spPr/>
      </p:pic>
      <p:sp>
        <p:nvSpPr>
          <p:cNvPr id="9" name="TextBox 8"/>
          <p:cNvSpPr txBox="1"/>
          <p:nvPr/>
        </p:nvSpPr>
        <p:spPr>
          <a:xfrm>
            <a:off x="1964953" y="6165850"/>
            <a:ext cx="55442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Age 10-11 months </a:t>
            </a:r>
            <a:r>
              <a:rPr lang="en-US" i="1"/>
              <a:t>negative correlation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4499992" y="1628800"/>
            <a:ext cx="4392488" cy="460851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1216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5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Surprise - deviations are correlated!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At 3-4 months there is a positive correlation</a:t>
            </a:r>
          </a:p>
          <a:p>
            <a:pPr lvl="1"/>
            <a:r>
              <a:rPr lang="en-US"/>
              <a:t>Infants crossing centiles one month are likely to cross centiles in the </a:t>
            </a:r>
            <a:r>
              <a:rPr lang="en-US" i="1"/>
              <a:t>same</a:t>
            </a:r>
            <a:r>
              <a:rPr lang="en-US"/>
              <a:t> direction the next month</a:t>
            </a:r>
          </a:p>
          <a:p>
            <a:r>
              <a:rPr lang="en-US"/>
              <a:t>At 10-11 months there is a negative correlation</a:t>
            </a:r>
          </a:p>
          <a:p>
            <a:pPr lvl="1"/>
            <a:r>
              <a:rPr lang="en-US"/>
              <a:t>Infants crossing centiles are likely to cross centiles in the </a:t>
            </a:r>
            <a:r>
              <a:rPr lang="en-US" i="1"/>
              <a:t>opposite </a:t>
            </a:r>
            <a:r>
              <a:rPr lang="en-US"/>
              <a:t>direction the next month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7910" y="6021288"/>
            <a:ext cx="7914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tx2"/>
                </a:solidFill>
              </a:rPr>
              <a:t>Cole TJ, Singhal A, Fewtrell MS, et al. Weight centile crossing in infancy: correlations between successive months show evidence of growth feedback and an infant-child growth transition. Am J Clin Nutr 2016;104:1101-9.</a:t>
            </a:r>
          </a:p>
        </p:txBody>
      </p:sp>
    </p:spTree>
    <p:extLst>
      <p:ext uri="{BB962C8B-B14F-4D97-AF65-F5344CB8AC3E}">
        <p14:creationId xmlns:p14="http://schemas.microsoft.com/office/powerpoint/2010/main" val="1242948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does the correlation change with age?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96840" y="1772816"/>
            <a:ext cx="4680520" cy="4680520"/>
          </a:xfrm>
        </p:spPr>
      </p:pic>
      <p:sp>
        <p:nvSpPr>
          <p:cNvPr id="3" name="Donut 2"/>
          <p:cNvSpPr/>
          <p:nvPr/>
        </p:nvSpPr>
        <p:spPr bwMode="auto">
          <a:xfrm>
            <a:off x="3713548" y="2658124"/>
            <a:ext cx="216024" cy="216024"/>
          </a:xfrm>
          <a:prstGeom prst="donut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5" name="Donut 4"/>
          <p:cNvSpPr/>
          <p:nvPr/>
        </p:nvSpPr>
        <p:spPr bwMode="auto">
          <a:xfrm>
            <a:off x="3950450" y="2343236"/>
            <a:ext cx="216024" cy="216024"/>
          </a:xfrm>
          <a:prstGeom prst="donut">
            <a:avLst/>
          </a:prstGeom>
          <a:solidFill>
            <a:srgbClr val="92D05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7" name="Donut 6"/>
          <p:cNvSpPr/>
          <p:nvPr/>
        </p:nvSpPr>
        <p:spPr bwMode="auto">
          <a:xfrm>
            <a:off x="6178752" y="5068252"/>
            <a:ext cx="216024" cy="216024"/>
          </a:xfrm>
          <a:prstGeom prst="donut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8" name="Donut 7"/>
          <p:cNvSpPr/>
          <p:nvPr/>
        </p:nvSpPr>
        <p:spPr bwMode="auto">
          <a:xfrm>
            <a:off x="6544436" y="5530392"/>
            <a:ext cx="216024" cy="216024"/>
          </a:xfrm>
          <a:prstGeom prst="donut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921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7" grpId="0" animBg="1"/>
      <p:bldP spid="8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Deviation and feedback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200" y="2057400"/>
            <a:ext cx="8274248" cy="4108450"/>
          </a:xfrm>
        </p:spPr>
        <p:txBody>
          <a:bodyPr/>
          <a:lstStyle/>
          <a:p>
            <a:r>
              <a:rPr lang="en-US"/>
              <a:t>Before 6 months infants crossing centiles tend to continue to cross centiles</a:t>
            </a:r>
          </a:p>
          <a:p>
            <a:r>
              <a:rPr lang="en-US"/>
              <a:t>After 6 months they tend to cross back again</a:t>
            </a:r>
          </a:p>
          <a:p>
            <a:r>
              <a:rPr lang="en-US"/>
              <a:t>Examples of feedback</a:t>
            </a:r>
          </a:p>
          <a:p>
            <a:pPr lvl="1"/>
            <a:r>
              <a:rPr lang="en-US"/>
              <a:t>Positive feedback before 6 months</a:t>
            </a:r>
          </a:p>
          <a:p>
            <a:pPr lvl="1"/>
            <a:r>
              <a:rPr lang="en-US"/>
              <a:t>Negative feedback after 6 months</a:t>
            </a:r>
          </a:p>
        </p:txBody>
      </p:sp>
    </p:spTree>
    <p:extLst>
      <p:ext uri="{BB962C8B-B14F-4D97-AF65-F5344CB8AC3E}">
        <p14:creationId xmlns:p14="http://schemas.microsoft.com/office/powerpoint/2010/main" val="245180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Positive feedback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Before 6 months, some young infants want to shift to a different centile</a:t>
            </a:r>
          </a:p>
          <a:p>
            <a:pPr lvl="1"/>
            <a:r>
              <a:rPr lang="en-US"/>
              <a:t>Mismatch between fetal growth and target size?</a:t>
            </a:r>
          </a:p>
          <a:p>
            <a:r>
              <a:rPr lang="en-US"/>
              <a:t>So need to cross centiles in same direction for a time</a:t>
            </a:r>
          </a:p>
          <a:p>
            <a:pPr lvl="1"/>
            <a:r>
              <a:rPr lang="en-US"/>
              <a:t>But eventually reach their target</a:t>
            </a:r>
          </a:p>
          <a:p>
            <a:r>
              <a:rPr lang="en-US"/>
              <a:t>Example of positive feedback</a:t>
            </a:r>
          </a:p>
        </p:txBody>
      </p:sp>
    </p:spTree>
    <p:extLst>
      <p:ext uri="{BB962C8B-B14F-4D97-AF65-F5344CB8AC3E}">
        <p14:creationId xmlns:p14="http://schemas.microsoft.com/office/powerpoint/2010/main" val="186911249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Negative feedback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Older infants depart from growth trajectory due to some exposure</a:t>
            </a:r>
          </a:p>
          <a:p>
            <a:pPr lvl="1"/>
            <a:r>
              <a:rPr lang="en-US"/>
              <a:t>e.g. infection leads to downward centile crossing</a:t>
            </a:r>
          </a:p>
          <a:p>
            <a:r>
              <a:rPr lang="en-US"/>
              <a:t>Response is to compensate the following month</a:t>
            </a:r>
          </a:p>
          <a:p>
            <a:pPr lvl="1"/>
            <a:r>
              <a:rPr lang="en-US"/>
              <a:t>e.g. catch-up following infection</a:t>
            </a:r>
          </a:p>
          <a:p>
            <a:r>
              <a:rPr lang="en-US"/>
              <a:t>Example of negative feedback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83111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Implications for chart assessment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Centile crossing predicts centile crossing</a:t>
            </a:r>
          </a:p>
          <a:p>
            <a:pPr lvl="1"/>
            <a:r>
              <a:rPr lang="en-US"/>
              <a:t>But depends on age</a:t>
            </a:r>
          </a:p>
          <a:p>
            <a:r>
              <a:rPr lang="en-US"/>
              <a:t>Early centile crossing (before 6 months)</a:t>
            </a:r>
          </a:p>
          <a:p>
            <a:pPr lvl="1"/>
            <a:r>
              <a:rPr lang="en-US"/>
              <a:t>Expect more centile crossing</a:t>
            </a:r>
          </a:p>
          <a:p>
            <a:r>
              <a:rPr lang="en-US"/>
              <a:t>Late centile crossing (after 6 months)</a:t>
            </a:r>
          </a:p>
          <a:p>
            <a:pPr lvl="1"/>
            <a:r>
              <a:rPr lang="en-US"/>
              <a:t>Expect reverse centile crossing</a:t>
            </a:r>
          </a:p>
          <a:p>
            <a:r>
              <a:rPr lang="en-US"/>
              <a:t>Mid-age centile crossing</a:t>
            </a:r>
          </a:p>
          <a:p>
            <a:pPr lvl="1"/>
            <a:r>
              <a:rPr lang="en-US"/>
              <a:t>Expect centile tracking</a:t>
            </a:r>
          </a:p>
          <a:p>
            <a:r>
              <a:rPr lang="en-US"/>
              <a:t>Easiest to see on weight z-score scale</a:t>
            </a:r>
          </a:p>
        </p:txBody>
      </p:sp>
    </p:spTree>
    <p:extLst>
      <p:ext uri="{BB962C8B-B14F-4D97-AF65-F5344CB8AC3E}">
        <p14:creationId xmlns:p14="http://schemas.microsoft.com/office/powerpoint/2010/main" val="360313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Growth velocity and growth assessment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68240" y="1772816"/>
            <a:ext cx="4937720" cy="4937720"/>
          </a:xfrm>
        </p:spPr>
      </p:pic>
      <p:sp>
        <p:nvSpPr>
          <p:cNvPr id="5" name="Donut 4"/>
          <p:cNvSpPr/>
          <p:nvPr/>
        </p:nvSpPr>
        <p:spPr bwMode="auto">
          <a:xfrm>
            <a:off x="2110758" y="3579501"/>
            <a:ext cx="504056" cy="1152128"/>
          </a:xfrm>
          <a:prstGeom prst="donu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6" name="Donut 5"/>
          <p:cNvSpPr/>
          <p:nvPr/>
        </p:nvSpPr>
        <p:spPr bwMode="auto">
          <a:xfrm>
            <a:off x="2248785" y="2957369"/>
            <a:ext cx="2015728" cy="2304256"/>
          </a:xfrm>
          <a:prstGeom prst="donut">
            <a:avLst/>
          </a:prstGeom>
          <a:solidFill>
            <a:schemeClr val="accent1">
              <a:alpha val="49000"/>
            </a:schemeClr>
          </a:solidFill>
          <a:ln w="6350" cap="flat" cmpd="sng" algn="ctr">
            <a:solidFill>
              <a:schemeClr val="tx1"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7" name="Donut 6"/>
          <p:cNvSpPr/>
          <p:nvPr/>
        </p:nvSpPr>
        <p:spPr bwMode="auto">
          <a:xfrm>
            <a:off x="2251677" y="4052870"/>
            <a:ext cx="2015728" cy="2304256"/>
          </a:xfrm>
          <a:prstGeom prst="donut">
            <a:avLst/>
          </a:prstGeom>
          <a:solidFill>
            <a:schemeClr val="accent1">
              <a:alpha val="49000"/>
            </a:schemeClr>
          </a:solidFill>
          <a:ln w="6350" cap="flat" cmpd="sng" algn="ctr">
            <a:solidFill>
              <a:schemeClr val="tx1"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8" name="Donut 7"/>
          <p:cNvSpPr/>
          <p:nvPr/>
        </p:nvSpPr>
        <p:spPr bwMode="auto">
          <a:xfrm>
            <a:off x="2248785" y="1858655"/>
            <a:ext cx="2015728" cy="2304256"/>
          </a:xfrm>
          <a:prstGeom prst="donut">
            <a:avLst/>
          </a:prstGeom>
          <a:solidFill>
            <a:schemeClr val="accent1">
              <a:alpha val="49000"/>
            </a:schemeClr>
          </a:solidFill>
          <a:ln w="6350" cap="flat" cmpd="sng" algn="ctr">
            <a:solidFill>
              <a:schemeClr val="tx1"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1" name="Donut 10"/>
          <p:cNvSpPr/>
          <p:nvPr/>
        </p:nvSpPr>
        <p:spPr bwMode="auto">
          <a:xfrm>
            <a:off x="5465048" y="2960129"/>
            <a:ext cx="2015728" cy="2304256"/>
          </a:xfrm>
          <a:prstGeom prst="donut">
            <a:avLst/>
          </a:prstGeom>
          <a:solidFill>
            <a:schemeClr val="accent1">
              <a:alpha val="49000"/>
            </a:schemeClr>
          </a:solidFill>
          <a:ln w="6350" cap="flat" cmpd="sng" algn="ctr">
            <a:solidFill>
              <a:schemeClr val="tx1"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2" name="Donut 11"/>
          <p:cNvSpPr/>
          <p:nvPr/>
        </p:nvSpPr>
        <p:spPr bwMode="auto">
          <a:xfrm>
            <a:off x="4263897" y="2954156"/>
            <a:ext cx="2015728" cy="2304256"/>
          </a:xfrm>
          <a:prstGeom prst="donut">
            <a:avLst/>
          </a:prstGeom>
          <a:solidFill>
            <a:schemeClr val="accent1">
              <a:alpha val="49000"/>
            </a:schemeClr>
          </a:solidFill>
          <a:ln w="6350" cap="flat" cmpd="sng" algn="ctr">
            <a:solidFill>
              <a:schemeClr val="tx1"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13" name="Donut 12"/>
          <p:cNvSpPr/>
          <p:nvPr/>
        </p:nvSpPr>
        <p:spPr bwMode="auto">
          <a:xfrm>
            <a:off x="3076227" y="2962686"/>
            <a:ext cx="2015728" cy="2304256"/>
          </a:xfrm>
          <a:prstGeom prst="donut">
            <a:avLst/>
          </a:prstGeom>
          <a:solidFill>
            <a:schemeClr val="accent1">
              <a:alpha val="49000"/>
            </a:schemeClr>
          </a:solidFill>
          <a:ln w="6350" cap="flat" cmpd="sng" algn="ctr">
            <a:solidFill>
              <a:schemeClr val="tx1">
                <a:alpha val="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39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1" grpId="0" animBg="1"/>
      <p:bldP spid="12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Growth distance and velocity</a:t>
            </a:r>
          </a:p>
        </p:txBody>
      </p:sp>
      <p:sp>
        <p:nvSpPr>
          <p:cNvPr id="7024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Growth chart is “road to health”</a:t>
            </a:r>
          </a:p>
          <a:p>
            <a:pPr lvl="1"/>
            <a:r>
              <a:rPr lang="en-US" altLang="en-US" dirty="0"/>
              <a:t>Current size (i.e. centile) indicates </a:t>
            </a:r>
            <a:r>
              <a:rPr lang="en-US" altLang="en-US" i="1" dirty="0"/>
              <a:t>distance</a:t>
            </a:r>
            <a:r>
              <a:rPr lang="en-US" altLang="en-US" dirty="0"/>
              <a:t> travelled</a:t>
            </a:r>
          </a:p>
          <a:p>
            <a:pPr lvl="1"/>
            <a:r>
              <a:rPr lang="en-US" altLang="en-US" dirty="0"/>
              <a:t>Centile crossing indicates </a:t>
            </a:r>
            <a:r>
              <a:rPr lang="en-US" altLang="en-US" i="1" dirty="0"/>
              <a:t>velocity</a:t>
            </a:r>
            <a:r>
              <a:rPr lang="en-US" altLang="en-US" dirty="0"/>
              <a:t> of travel</a:t>
            </a:r>
          </a:p>
          <a:p>
            <a:pPr lvl="2"/>
            <a:endParaRPr lang="en-US" altLang="en-US" dirty="0"/>
          </a:p>
          <a:p>
            <a:r>
              <a:rPr lang="en-US" altLang="en-US" dirty="0"/>
              <a:t>Growth chart quantifies size/distance </a:t>
            </a:r>
          </a:p>
          <a:p>
            <a:pPr lvl="1"/>
            <a:r>
              <a:rPr lang="en-US" altLang="en-US" dirty="0"/>
              <a:t>Centile</a:t>
            </a:r>
          </a:p>
          <a:p>
            <a:r>
              <a:rPr lang="en-US" altLang="en-US" dirty="0"/>
              <a:t>Growth chart </a:t>
            </a:r>
            <a:r>
              <a:rPr lang="en-US" altLang="en-US" i="1" dirty="0"/>
              <a:t>does not</a:t>
            </a:r>
            <a:r>
              <a:rPr lang="en-US" altLang="en-US" dirty="0"/>
              <a:t> quantify growth velocity</a:t>
            </a:r>
          </a:p>
          <a:p>
            <a:pPr lvl="1"/>
            <a:r>
              <a:rPr lang="en-US" altLang="en-US" dirty="0"/>
              <a:t>Centile </a:t>
            </a:r>
            <a:r>
              <a:rPr lang="en-US" altLang="en-US" i="1" dirty="0"/>
              <a:t>crossing</a:t>
            </a:r>
            <a:r>
              <a:rPr lang="en-US" altLang="en-US" dirty="0"/>
              <a:t> is uncalibrated</a:t>
            </a:r>
          </a:p>
          <a:p>
            <a:pPr lvl="2"/>
            <a:endParaRPr lang="en-US" altLang="en-US" dirty="0"/>
          </a:p>
          <a:p>
            <a:r>
              <a:rPr lang="en-US" altLang="en-US" i="1" dirty="0"/>
              <a:t>Ironic - growth chart does not measure growth…</a:t>
            </a:r>
          </a:p>
        </p:txBody>
      </p:sp>
    </p:spTree>
    <p:extLst>
      <p:ext uri="{BB962C8B-B14F-4D97-AF65-F5344CB8AC3E}">
        <p14:creationId xmlns:p14="http://schemas.microsoft.com/office/powerpoint/2010/main" val="1750520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4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4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4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46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2467" grpId="0" uiExpand="1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Growth acceleration and feedback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Assessment of acceleration a novel idea</a:t>
            </a:r>
          </a:p>
          <a:p>
            <a:r>
              <a:rPr lang="en-US"/>
              <a:t>Highlights change from positive to negative feedback</a:t>
            </a:r>
          </a:p>
          <a:p>
            <a:r>
              <a:rPr lang="en-US"/>
              <a:t>Reflects how and why centile crossing becomes less common with increasing age in infancy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4301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br>
              <a:rPr lang="en-US" dirty="0"/>
            </a:br>
            <a:br>
              <a:rPr lang="en-US" dirty="0"/>
            </a:br>
            <a:r>
              <a:rPr lang="en-US" dirty="0"/>
              <a:t>Growth pattern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Many measurements</a:t>
            </a:r>
          </a:p>
        </p:txBody>
      </p:sp>
    </p:spTree>
    <p:extLst>
      <p:ext uri="{BB962C8B-B14F-4D97-AF65-F5344CB8AC3E}">
        <p14:creationId xmlns:p14="http://schemas.microsoft.com/office/powerpoint/2010/main" val="44081215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Variation in growth pattern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Interesting to look at individual growth curves</a:t>
            </a:r>
          </a:p>
          <a:p>
            <a:pPr lvl="1"/>
            <a:r>
              <a:rPr lang="en-US"/>
              <a:t>To see how they differ, and how they are the same</a:t>
            </a:r>
          </a:p>
          <a:p>
            <a:r>
              <a:rPr lang="en-US"/>
              <a:t>Here are a sample of growth curves from the Cambridge Infant Growth Study</a:t>
            </a:r>
          </a:p>
        </p:txBody>
      </p:sp>
    </p:spTree>
    <p:extLst>
      <p:ext uri="{BB962C8B-B14F-4D97-AF65-F5344CB8AC3E}">
        <p14:creationId xmlns:p14="http://schemas.microsoft.com/office/powerpoint/2010/main" val="20878591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CIGS growth curves.pdf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7788" r="-477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6302758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CIGS growth curves.pdf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7788" r="-477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0066687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CIGS growth curves.pdf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7788" r="-477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4004506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CIGS growth curves.pdf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7788" r="-477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7186117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CIGS growth curves.pdf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7788" r="-477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0116008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CIGS growth curves.pdf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7788" r="-477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1674486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CIGS growth curves.pdf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7788" r="-477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661385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new concept: growth acceleration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Growth distance</a:t>
            </a:r>
          </a:p>
          <a:p>
            <a:pPr lvl="1"/>
            <a:r>
              <a:rPr lang="en-US" dirty="0"/>
              <a:t>One measurement</a:t>
            </a:r>
          </a:p>
          <a:p>
            <a:pPr lvl="2"/>
            <a:r>
              <a:rPr lang="en-US" dirty="0"/>
              <a:t>Centile</a:t>
            </a:r>
          </a:p>
          <a:p>
            <a:r>
              <a:rPr lang="en-US" dirty="0"/>
              <a:t>Growth velocity</a:t>
            </a:r>
          </a:p>
          <a:p>
            <a:pPr lvl="1"/>
            <a:r>
              <a:rPr lang="en-US" dirty="0"/>
              <a:t>Two measurements</a:t>
            </a:r>
          </a:p>
          <a:p>
            <a:pPr lvl="2"/>
            <a:r>
              <a:rPr lang="en-US" dirty="0"/>
              <a:t>Centile crossing</a:t>
            </a:r>
          </a:p>
          <a:p>
            <a:r>
              <a:rPr lang="en-US" dirty="0"/>
              <a:t>Growth acceleration</a:t>
            </a:r>
          </a:p>
          <a:p>
            <a:pPr lvl="1"/>
            <a:r>
              <a:rPr lang="en-US" dirty="0"/>
              <a:t>Three measurements</a:t>
            </a:r>
          </a:p>
          <a:p>
            <a:pPr lvl="2"/>
            <a:r>
              <a:rPr lang="en-US" dirty="0"/>
              <a:t>Change in centile crossing</a:t>
            </a:r>
          </a:p>
        </p:txBody>
      </p:sp>
    </p:spTree>
    <p:extLst>
      <p:ext uri="{BB962C8B-B14F-4D97-AF65-F5344CB8AC3E}">
        <p14:creationId xmlns:p14="http://schemas.microsoft.com/office/powerpoint/2010/main" val="1559823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CIGS growth curves.pdf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7788" r="-477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9934262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Summarising</a:t>
            </a:r>
            <a:r>
              <a:rPr lang="en-US" dirty="0"/>
              <a:t> </a:t>
            </a:r>
            <a:r>
              <a:rPr lang="en-US"/>
              <a:t>growth pattern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Curves largely the same shape</a:t>
            </a:r>
          </a:p>
          <a:p>
            <a:pPr lvl="1"/>
            <a:r>
              <a:rPr lang="en-US"/>
              <a:t>But differing in position</a:t>
            </a:r>
          </a:p>
          <a:p>
            <a:pPr lvl="2"/>
            <a:r>
              <a:rPr lang="en-US"/>
              <a:t>Some high, some low</a:t>
            </a:r>
          </a:p>
          <a:p>
            <a:pPr lvl="2"/>
            <a:r>
              <a:rPr lang="en-US"/>
              <a:t>Some steep, some shallow</a:t>
            </a:r>
          </a:p>
          <a:p>
            <a:r>
              <a:rPr lang="en-US"/>
              <a:t>SITAR is a growth curve model </a:t>
            </a:r>
          </a:p>
          <a:p>
            <a:r>
              <a:rPr lang="en-US"/>
              <a:t>that adjusts each curve for being</a:t>
            </a:r>
          </a:p>
          <a:p>
            <a:pPr lvl="1"/>
            <a:r>
              <a:rPr lang="en-US"/>
              <a:t>high/low (size)</a:t>
            </a:r>
          </a:p>
          <a:p>
            <a:pPr lvl="1"/>
            <a:r>
              <a:rPr lang="en-US"/>
              <a:t>early/late (timing)</a:t>
            </a:r>
          </a:p>
          <a:p>
            <a:pPr lvl="1"/>
            <a:r>
              <a:rPr lang="en-US"/>
              <a:t>steep/shallow (intensity)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575175" y="4797152"/>
            <a:ext cx="356865" cy="1221194"/>
            <a:chOff x="2915176" y="4856598"/>
            <a:chExt cx="658242" cy="2146455"/>
          </a:xfrm>
        </p:grpSpPr>
        <p:sp>
          <p:nvSpPr>
            <p:cNvPr id="5" name="Curved Right Arrow 4"/>
            <p:cNvSpPr/>
            <p:nvPr/>
          </p:nvSpPr>
          <p:spPr>
            <a:xfrm>
              <a:off x="3013065" y="6485077"/>
              <a:ext cx="411671" cy="517976"/>
            </a:xfrm>
            <a:prstGeom prst="curvedRightArrow">
              <a:avLst>
                <a:gd name="adj1" fmla="val 37442"/>
                <a:gd name="adj2" fmla="val 50000"/>
                <a:gd name="adj3" fmla="val 25000"/>
              </a:avLst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algn="ctr" defTabSz="410751" fontAlgn="auto" hangingPunct="0">
                <a:spcBef>
                  <a:spcPts val="0"/>
                </a:spcBef>
                <a:spcAft>
                  <a:spcPts val="0"/>
                </a:spcAft>
              </a:pPr>
              <a:endParaRPr lang="en-US" sz="1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6" name="Up-Down Arrow 5"/>
            <p:cNvSpPr/>
            <p:nvPr/>
          </p:nvSpPr>
          <p:spPr>
            <a:xfrm>
              <a:off x="3161967" y="4856598"/>
              <a:ext cx="245250" cy="658241"/>
            </a:xfrm>
            <a:prstGeom prst="upDownArrow">
              <a:avLst>
                <a:gd name="adj1" fmla="val 31313"/>
                <a:gd name="adj2" fmla="val 93971"/>
              </a:avLst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algn="ctr" defTabSz="410751" fontAlgn="auto" hangingPunct="0">
                <a:spcBef>
                  <a:spcPts val="0"/>
                </a:spcBef>
                <a:spcAft>
                  <a:spcPts val="0"/>
                </a:spcAft>
              </a:pPr>
              <a:endParaRPr lang="en-US" sz="1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7" name="Up-Down Arrow 6"/>
            <p:cNvSpPr/>
            <p:nvPr/>
          </p:nvSpPr>
          <p:spPr>
            <a:xfrm rot="5400000">
              <a:off x="3121672" y="5639604"/>
              <a:ext cx="245249" cy="658242"/>
            </a:xfrm>
            <a:prstGeom prst="upDownArrow">
              <a:avLst>
                <a:gd name="adj1" fmla="val 31313"/>
                <a:gd name="adj2" fmla="val 93971"/>
              </a:avLst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algn="ctr" defTabSz="410751" fontAlgn="auto" hangingPunct="0">
                <a:spcBef>
                  <a:spcPts val="0"/>
                </a:spcBef>
                <a:spcAft>
                  <a:spcPts val="0"/>
                </a:spcAft>
              </a:pPr>
              <a:endParaRPr lang="en-US" sz="1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0878649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All growth curves, colour-coded</a:t>
            </a:r>
            <a:br>
              <a:rPr lang="en-US"/>
            </a:br>
            <a:r>
              <a:rPr lang="en-US" sz="2000"/>
              <a:t>measured every 4 weeks</a:t>
            </a:r>
            <a:endParaRPr lang="en-US"/>
          </a:p>
        </p:txBody>
      </p:sp>
      <p:pic>
        <p:nvPicPr>
          <p:cNvPr id="4" name="Content Placeholder 3" descr="CIGS growth curves.pdf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7788" r="-477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002084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SITAR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200" y="2057400"/>
            <a:ext cx="8778304" cy="4108450"/>
          </a:xfrm>
        </p:spPr>
        <p:txBody>
          <a:bodyPr/>
          <a:lstStyle/>
          <a:p>
            <a:r>
              <a:rPr lang="en-US"/>
              <a:t>SITAR adjustment makes all curves like the mean curve</a:t>
            </a:r>
          </a:p>
          <a:p>
            <a:pPr lvl="1"/>
            <a:r>
              <a:rPr lang="en-US"/>
              <a:t>High curves shifted down, low curves up (size)</a:t>
            </a:r>
          </a:p>
          <a:p>
            <a:pPr lvl="1"/>
            <a:r>
              <a:rPr lang="en-US"/>
              <a:t>Steep curves made shallower, shallow steeper (intensity)</a:t>
            </a:r>
          </a:p>
          <a:p>
            <a:pPr lvl="1"/>
            <a:r>
              <a:rPr lang="en-US"/>
              <a:t>Early curves shifted later, late curves earlier (timing)</a:t>
            </a:r>
          </a:p>
          <a:p>
            <a:pPr lvl="2"/>
            <a:r>
              <a:rPr lang="en-US"/>
              <a:t>Size, timing and intensity estimated as random effects</a:t>
            </a:r>
          </a:p>
          <a:p>
            <a:r>
              <a:rPr lang="en-US"/>
              <a:t>Net effect is to </a:t>
            </a:r>
            <a:r>
              <a:rPr lang="en-US" i="1"/>
              <a:t>superimpose </a:t>
            </a:r>
            <a:r>
              <a:rPr lang="en-US"/>
              <a:t>curves</a:t>
            </a:r>
          </a:p>
          <a:p>
            <a:r>
              <a:rPr lang="en-US"/>
              <a:t>Then fit mean curve through superimposed curves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648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All growth curves, colour-coded</a:t>
            </a:r>
            <a:br>
              <a:rPr lang="en-US"/>
            </a:br>
            <a:r>
              <a:rPr lang="en-US" sz="2000"/>
              <a:t>measured every 4 weeks</a:t>
            </a:r>
            <a:endParaRPr lang="en-US"/>
          </a:p>
        </p:txBody>
      </p:sp>
      <p:pic>
        <p:nvPicPr>
          <p:cNvPr id="4" name="Content Placeholder 3" descr="CIGS growth curves.pdf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7788" r="-477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4802408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All growth curves, colour-coded</a:t>
            </a:r>
            <a:br>
              <a:rPr lang="en-US"/>
            </a:br>
            <a:r>
              <a:rPr lang="en-US" sz="2000"/>
              <a:t>after SITAR adjustment</a:t>
            </a:r>
            <a:endParaRPr lang="en-US"/>
          </a:p>
        </p:txBody>
      </p:sp>
      <p:pic>
        <p:nvPicPr>
          <p:cNvPr id="4" name="Content Placeholder 3" descr="CIGS growth curves.pdf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7788" r="-477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4228682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All growth curves, colour-coded</a:t>
            </a:r>
            <a:br>
              <a:rPr lang="en-US"/>
            </a:br>
            <a:r>
              <a:rPr lang="en-US" sz="2000"/>
              <a:t>with SITAR mean curve</a:t>
            </a:r>
            <a:endParaRPr lang="en-US"/>
          </a:p>
        </p:txBody>
      </p:sp>
      <p:pic>
        <p:nvPicPr>
          <p:cNvPr id="4" name="Content Placeholder 3" descr="CIGS growth curves.pdf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7788" r="-477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8809629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SITAR converts growth curves: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to a mean curve: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and a growth pattern for each individual:</a:t>
            </a:r>
          </a:p>
          <a:p>
            <a:pPr lvl="2">
              <a:lnSpc>
                <a:spcPct val="200000"/>
              </a:lnSpc>
            </a:pPr>
            <a:r>
              <a:rPr lang="en-US" dirty="0"/>
              <a:t>size, timing, intensity</a:t>
            </a:r>
          </a:p>
          <a:p>
            <a:pPr>
              <a:lnSpc>
                <a:spcPct val="200000"/>
              </a:lnSpc>
            </a:pPr>
            <a:r>
              <a:rPr lang="en-US" dirty="0"/>
              <a:t>Summary like growth distance or growth velocity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SITAR growth patterns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6837405" y="4077072"/>
            <a:ext cx="1046963" cy="441692"/>
            <a:chOff x="8688843" y="4835203"/>
            <a:chExt cx="1900685" cy="823651"/>
          </a:xfrm>
        </p:grpSpPr>
        <p:sp>
          <p:nvSpPr>
            <p:cNvPr id="4" name="Curved Right Arrow 3"/>
            <p:cNvSpPr/>
            <p:nvPr/>
          </p:nvSpPr>
          <p:spPr>
            <a:xfrm>
              <a:off x="10177856" y="4933075"/>
              <a:ext cx="411672" cy="679150"/>
            </a:xfrm>
            <a:prstGeom prst="curvedRightArrow">
              <a:avLst>
                <a:gd name="adj1" fmla="val 37442"/>
                <a:gd name="adj2" fmla="val 50000"/>
                <a:gd name="adj3" fmla="val 25000"/>
              </a:avLst>
            </a:prstGeom>
            <a:blipFill rotWithShape="1">
              <a:blip r:embed="rId3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algn="ctr" defTabSz="410751" fontAlgn="auto" hangingPunct="0">
                <a:spcBef>
                  <a:spcPts val="0"/>
                </a:spcBef>
                <a:spcAft>
                  <a:spcPts val="0"/>
                </a:spcAft>
              </a:pPr>
              <a:endParaRPr lang="en-US" sz="1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5" name="Up-Down Arrow 4"/>
            <p:cNvSpPr/>
            <p:nvPr/>
          </p:nvSpPr>
          <p:spPr>
            <a:xfrm>
              <a:off x="8688843" y="4835203"/>
              <a:ext cx="245250" cy="823651"/>
            </a:xfrm>
            <a:prstGeom prst="upDownArrow">
              <a:avLst>
                <a:gd name="adj1" fmla="val 31313"/>
                <a:gd name="adj2" fmla="val 93971"/>
              </a:avLst>
            </a:prstGeom>
            <a:blipFill rotWithShape="1">
              <a:blip r:embed="rId3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algn="ctr" defTabSz="410751" fontAlgn="auto" hangingPunct="0">
                <a:spcBef>
                  <a:spcPts val="0"/>
                </a:spcBef>
                <a:spcAft>
                  <a:spcPts val="0"/>
                </a:spcAft>
              </a:pPr>
              <a:endParaRPr lang="en-US" sz="1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6" name="Up-Down Arrow 5"/>
            <p:cNvSpPr/>
            <p:nvPr/>
          </p:nvSpPr>
          <p:spPr>
            <a:xfrm rot="5400000">
              <a:off x="9436850" y="4870317"/>
              <a:ext cx="245250" cy="795466"/>
            </a:xfrm>
            <a:prstGeom prst="upDownArrow">
              <a:avLst>
                <a:gd name="adj1" fmla="val 31313"/>
                <a:gd name="adj2" fmla="val 93971"/>
              </a:avLst>
            </a:prstGeom>
            <a:blipFill rotWithShape="1">
              <a:blip r:embed="rId3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algn="ctr" defTabSz="410751" fontAlgn="auto" hangingPunct="0">
                <a:spcBef>
                  <a:spcPts val="0"/>
                </a:spcBef>
                <a:spcAft>
                  <a:spcPts val="0"/>
                </a:spcAft>
              </a:pPr>
              <a:endParaRPr lang="en-US" sz="17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endParaRPr>
            </a:p>
          </p:txBody>
        </p:sp>
      </p:grpSp>
      <p:pic>
        <p:nvPicPr>
          <p:cNvPr id="11" name="Content Placeholder 3" descr="CIGS growth curves.pdf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7788" r="-47788"/>
          <a:stretch>
            <a:fillRect/>
          </a:stretch>
        </p:blipFill>
        <p:spPr bwMode="auto">
          <a:xfrm>
            <a:off x="5436096" y="2209800"/>
            <a:ext cx="1775420" cy="85916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1880" y="3068960"/>
            <a:ext cx="921393" cy="87203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829904" y="6207695"/>
            <a:ext cx="58143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solidFill>
                  <a:srgbClr val="004359"/>
                </a:solidFill>
              </a:rPr>
              <a:t>SITAR - a useful instrument for growth curve analysis. </a:t>
            </a:r>
            <a:br>
              <a:rPr lang="en-US" sz="1200">
                <a:solidFill>
                  <a:srgbClr val="004359"/>
                </a:solidFill>
              </a:rPr>
            </a:br>
            <a:r>
              <a:rPr lang="en-US" sz="1200">
                <a:solidFill>
                  <a:srgbClr val="004359"/>
                </a:solidFill>
              </a:rPr>
              <a:t>Cole TJ, Donaldson MD, Ben-Shlomo Y. Int J Epidemiol 2010;39:1558-66.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836531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SITAR growth patterns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200" y="2057400"/>
            <a:ext cx="8778304" cy="4108450"/>
          </a:xfrm>
        </p:spPr>
        <p:txBody>
          <a:bodyPr/>
          <a:lstStyle/>
          <a:p>
            <a:r>
              <a:rPr lang="en-US"/>
              <a:t>SITAR explains over 95% of variance</a:t>
            </a:r>
          </a:p>
          <a:p>
            <a:pPr lvl="1"/>
            <a:r>
              <a:rPr lang="en-US"/>
              <a:t>Very good fit</a:t>
            </a:r>
          </a:p>
          <a:p>
            <a:pPr lvl="1"/>
            <a:r>
              <a:rPr lang="en-US"/>
              <a:t>So random effects define individual growth pattern</a:t>
            </a:r>
          </a:p>
          <a:p>
            <a:pPr lvl="1"/>
            <a:r>
              <a:rPr lang="en-US"/>
              <a:t>Can be used as individual growth summary</a:t>
            </a:r>
          </a:p>
          <a:p>
            <a:pPr lvl="2"/>
            <a:r>
              <a:rPr lang="en-US"/>
              <a:t>To relate to earlier exposures or later life course</a:t>
            </a:r>
          </a:p>
          <a:p>
            <a:pPr lvl="2"/>
            <a:endParaRPr lang="en-US"/>
          </a:p>
          <a:p>
            <a:r>
              <a:rPr lang="en-US"/>
              <a:t>BUT note that SITAR not useful clinically</a:t>
            </a:r>
          </a:p>
          <a:p>
            <a:pPr lvl="1"/>
            <a:r>
              <a:rPr lang="en-US"/>
              <a:t>It needs whole growth curve</a:t>
            </a:r>
          </a:p>
          <a:p>
            <a:pPr lvl="1"/>
            <a:r>
              <a:rPr lang="en-US"/>
              <a:t>Comes too late to make clinical decisions</a:t>
            </a:r>
          </a:p>
          <a:p>
            <a:pPr lvl="1"/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512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55976" y="1666850"/>
            <a:ext cx="3097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70C0"/>
                </a:solidFill>
              </a:rPr>
              <a:t>•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Growth summary for one, two, three and many measurements</a:t>
            </a:r>
          </a:p>
          <a:p>
            <a:pPr lvl="1"/>
            <a:r>
              <a:rPr lang="en-US">
                <a:solidFill>
                  <a:srgbClr val="0070C0"/>
                </a:solidFill>
              </a:rPr>
              <a:t>Distance</a:t>
            </a:r>
            <a:r>
              <a:rPr lang="en-US"/>
              <a:t>, </a:t>
            </a:r>
            <a:r>
              <a:rPr lang="en-US">
                <a:solidFill>
                  <a:srgbClr val="FF0000"/>
                </a:solidFill>
              </a:rPr>
              <a:t>velocity</a:t>
            </a:r>
            <a:r>
              <a:rPr lang="en-US"/>
              <a:t>, </a:t>
            </a:r>
            <a:r>
              <a:rPr lang="en-US">
                <a:solidFill>
                  <a:srgbClr val="00B050"/>
                </a:solidFill>
              </a:rPr>
              <a:t>acceleration</a:t>
            </a:r>
            <a:r>
              <a:rPr lang="en-US"/>
              <a:t> and pattern</a:t>
            </a:r>
          </a:p>
          <a:p>
            <a:r>
              <a:rPr lang="en-US"/>
              <a:t>Useful to assess growth in individuals</a:t>
            </a:r>
          </a:p>
          <a:p>
            <a:pPr lvl="1"/>
            <a:r>
              <a:rPr lang="en-US"/>
              <a:t>Improving decision making</a:t>
            </a:r>
          </a:p>
          <a:p>
            <a:r>
              <a:rPr lang="en-US"/>
              <a:t>Shows how statistics can help in the assessment of growth</a:t>
            </a:r>
          </a:p>
        </p:txBody>
      </p:sp>
      <p:sp>
        <p:nvSpPr>
          <p:cNvPr id="5" name="Line 11"/>
          <p:cNvSpPr>
            <a:spLocks noChangeShapeType="1"/>
          </p:cNvSpPr>
          <p:nvPr/>
        </p:nvSpPr>
        <p:spPr bwMode="auto">
          <a:xfrm flipV="1">
            <a:off x="5076056" y="1690211"/>
            <a:ext cx="419406" cy="243894"/>
          </a:xfrm>
          <a:prstGeom prst="line">
            <a:avLst/>
          </a:prstGeom>
          <a:noFill/>
          <a:ln w="44450" cmpd="dbl">
            <a:solidFill>
              <a:srgbClr val="FF000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Line 11"/>
          <p:cNvSpPr>
            <a:spLocks noChangeShapeType="1"/>
          </p:cNvSpPr>
          <p:nvPr/>
        </p:nvSpPr>
        <p:spPr bwMode="auto">
          <a:xfrm flipV="1">
            <a:off x="5769875" y="1595743"/>
            <a:ext cx="461556" cy="341810"/>
          </a:xfrm>
          <a:prstGeom prst="line">
            <a:avLst/>
          </a:prstGeom>
          <a:noFill/>
          <a:ln w="44450" cmpd="dbl">
            <a:solidFill>
              <a:srgbClr val="00B05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Line 11"/>
          <p:cNvSpPr>
            <a:spLocks noChangeShapeType="1"/>
          </p:cNvSpPr>
          <p:nvPr/>
        </p:nvSpPr>
        <p:spPr bwMode="auto">
          <a:xfrm flipV="1">
            <a:off x="6231431" y="1497770"/>
            <a:ext cx="463731" cy="97972"/>
          </a:xfrm>
          <a:prstGeom prst="line">
            <a:avLst/>
          </a:prstGeom>
          <a:noFill/>
          <a:ln w="44450" cmpd="dbl">
            <a:solidFill>
              <a:srgbClr val="00B05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20272" y="853644"/>
            <a:ext cx="1396953" cy="132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14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22" name="Picture 2" descr="A5_Boys_UKWHO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03325" y="1668463"/>
            <a:ext cx="6511925" cy="500538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6323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/>
              <a:t>Distance - one measurement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915816" y="4136018"/>
            <a:ext cx="3097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•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382908" y="2597885"/>
            <a:ext cx="3097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•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3012258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22" name="Picture 2" descr="A5_Boys_UKWHO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03325" y="1668463"/>
            <a:ext cx="6511925" cy="500538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6323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/>
              <a:t>Velocity </a:t>
            </a:r>
            <a:r>
              <a:rPr lang="mr-IN" altLang="en-US" dirty="0"/>
              <a:t>–</a:t>
            </a:r>
            <a:r>
              <a:rPr lang="en-GB" altLang="en-US" dirty="0"/>
              <a:t> two measurements</a:t>
            </a:r>
          </a:p>
        </p:txBody>
      </p:sp>
      <p:sp>
        <p:nvSpPr>
          <p:cNvPr id="7" name="Line 11"/>
          <p:cNvSpPr>
            <a:spLocks noChangeShapeType="1"/>
          </p:cNvSpPr>
          <p:nvPr/>
        </p:nvSpPr>
        <p:spPr bwMode="auto">
          <a:xfrm>
            <a:off x="3072474" y="4392974"/>
            <a:ext cx="491414" cy="129208"/>
          </a:xfrm>
          <a:prstGeom prst="line">
            <a:avLst/>
          </a:prstGeom>
          <a:noFill/>
          <a:ln w="44450" cmpd="dbl">
            <a:solidFill>
              <a:srgbClr val="00000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Line 11"/>
          <p:cNvSpPr>
            <a:spLocks noChangeShapeType="1"/>
          </p:cNvSpPr>
          <p:nvPr/>
        </p:nvSpPr>
        <p:spPr bwMode="auto">
          <a:xfrm>
            <a:off x="5535363" y="2859066"/>
            <a:ext cx="449413" cy="124069"/>
          </a:xfrm>
          <a:prstGeom prst="line">
            <a:avLst/>
          </a:prstGeom>
          <a:noFill/>
          <a:ln w="44450" cmpd="dbl">
            <a:solidFill>
              <a:srgbClr val="FF0000"/>
            </a:solidFill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122401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UCL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Theme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FA1AC"/>
        </a:accent1>
        <a:accent2>
          <a:srgbClr val="004359"/>
        </a:accent2>
        <a:accent3>
          <a:srgbClr val="FFFFFF"/>
        </a:accent3>
        <a:accent4>
          <a:srgbClr val="000000"/>
        </a:accent4>
        <a:accent5>
          <a:srgbClr val="C0CDD2"/>
        </a:accent5>
        <a:accent6>
          <a:srgbClr val="003C50"/>
        </a:accent6>
        <a:hlink>
          <a:srgbClr val="4B4620"/>
        </a:hlink>
        <a:folHlink>
          <a:srgbClr val="B25D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14">
        <a:dk1>
          <a:srgbClr val="000000"/>
        </a:dk1>
        <a:lt1>
          <a:srgbClr val="FFFFFF"/>
        </a:lt1>
        <a:dk2>
          <a:srgbClr val="004359"/>
        </a:dk2>
        <a:lt2>
          <a:srgbClr val="808080"/>
        </a:lt2>
        <a:accent1>
          <a:srgbClr val="7FA1AC"/>
        </a:accent1>
        <a:accent2>
          <a:srgbClr val="004359"/>
        </a:accent2>
        <a:accent3>
          <a:srgbClr val="FFFFFF"/>
        </a:accent3>
        <a:accent4>
          <a:srgbClr val="000000"/>
        </a:accent4>
        <a:accent5>
          <a:srgbClr val="C0CDD2"/>
        </a:accent5>
        <a:accent6>
          <a:srgbClr val="003C50"/>
        </a:accent6>
        <a:hlink>
          <a:srgbClr val="4B4620"/>
        </a:hlink>
        <a:folHlink>
          <a:srgbClr val="B25D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15">
        <a:dk1>
          <a:srgbClr val="000000"/>
        </a:dk1>
        <a:lt1>
          <a:srgbClr val="FFFFFF"/>
        </a:lt1>
        <a:dk2>
          <a:srgbClr val="004359"/>
        </a:dk2>
        <a:lt2>
          <a:srgbClr val="808080"/>
        </a:lt2>
        <a:accent1>
          <a:srgbClr val="7FA1AC"/>
        </a:accent1>
        <a:accent2>
          <a:srgbClr val="004359"/>
        </a:accent2>
        <a:accent3>
          <a:srgbClr val="FFFFFF"/>
        </a:accent3>
        <a:accent4>
          <a:srgbClr val="000000"/>
        </a:accent4>
        <a:accent5>
          <a:srgbClr val="C0CDD2"/>
        </a:accent5>
        <a:accent6>
          <a:srgbClr val="003C50"/>
        </a:accent6>
        <a:hlink>
          <a:srgbClr val="4B4620"/>
        </a:hlink>
        <a:folHlink>
          <a:srgbClr val="C88BA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UCL template.potx</Template>
  <TotalTime>27843</TotalTime>
  <Words>1923</Words>
  <Application>Microsoft Macintosh PowerPoint</Application>
  <PresentationFormat>On-screen Show (4:3)</PresentationFormat>
  <Paragraphs>364</Paragraphs>
  <Slides>79</Slides>
  <Notes>24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79</vt:i4>
      </vt:variant>
    </vt:vector>
  </HeadingPairs>
  <TitlesOfParts>
    <vt:vector size="85" baseType="lpstr">
      <vt:lpstr>ＭＳ Ｐゴシック</vt:lpstr>
      <vt:lpstr>Arial</vt:lpstr>
      <vt:lpstr>Helvetica</vt:lpstr>
      <vt:lpstr>Helvetica Light</vt:lpstr>
      <vt:lpstr>UCL template</vt:lpstr>
      <vt:lpstr>Equation</vt:lpstr>
      <vt:lpstr>Growth in early years: statistical and clinical insights</vt:lpstr>
      <vt:lpstr>Child growth</vt:lpstr>
      <vt:lpstr>How to assess growth</vt:lpstr>
      <vt:lpstr>Centiles and centile crossing</vt:lpstr>
      <vt:lpstr>What is a centile?</vt:lpstr>
      <vt:lpstr>Growth distance and velocity</vt:lpstr>
      <vt:lpstr>A new concept: growth acceleration</vt:lpstr>
      <vt:lpstr>Distance - one measurement</vt:lpstr>
      <vt:lpstr>Velocity – two measurements</vt:lpstr>
      <vt:lpstr>Acceleration – three measurements</vt:lpstr>
      <vt:lpstr>Growth pattern – many measurements</vt:lpstr>
      <vt:lpstr>Growth pattern – many measurements</vt:lpstr>
      <vt:lpstr>Aims</vt:lpstr>
      <vt:lpstr>  Growth distance  One measurement</vt:lpstr>
      <vt:lpstr>Constructing growth charts</vt:lpstr>
      <vt:lpstr>PowerPoint Presentation</vt:lpstr>
      <vt:lpstr>PowerPoint Presentation</vt:lpstr>
      <vt:lpstr>LMS method</vt:lpstr>
      <vt:lpstr>LMS method</vt:lpstr>
      <vt:lpstr>LMS method</vt:lpstr>
      <vt:lpstr>PowerPoint Presentation</vt:lpstr>
      <vt:lpstr>40 countries use LMS method</vt:lpstr>
      <vt:lpstr>  Growth velocity  Two measurements</vt:lpstr>
      <vt:lpstr>Growth velocity</vt:lpstr>
      <vt:lpstr>Velocity and centile crossing</vt:lpstr>
      <vt:lpstr>Centile crossing over 4 weeks</vt:lpstr>
      <vt:lpstr>Statistics of centile crossing</vt:lpstr>
      <vt:lpstr>Thrive lines for growth velocity</vt:lpstr>
      <vt:lpstr>PowerPoint Presentation</vt:lpstr>
      <vt:lpstr>Thrive lines</vt:lpstr>
      <vt:lpstr>Mild centile crossing - 1 channel width over 8 weeks</vt:lpstr>
      <vt:lpstr>Weight gain above 5th centile</vt:lpstr>
      <vt:lpstr>Weight gain above 5th centile</vt:lpstr>
      <vt:lpstr>Moderate centile crossing - 2 channel widths over 8 weeks</vt:lpstr>
      <vt:lpstr>Weight gain below 5th centile</vt:lpstr>
      <vt:lpstr>Weight gain below 5th centile</vt:lpstr>
      <vt:lpstr>Thrive 95 lines</vt:lpstr>
      <vt:lpstr>Thrive 95 lines</vt:lpstr>
      <vt:lpstr>PowerPoint Presentation</vt:lpstr>
      <vt:lpstr>PowerPoint Presentation</vt:lpstr>
      <vt:lpstr>PowerPoint Presentation</vt:lpstr>
      <vt:lpstr>Benefit of thrive lines</vt:lpstr>
      <vt:lpstr>Thrive lines and electronic charts</vt:lpstr>
      <vt:lpstr>Distance centiles</vt:lpstr>
      <vt:lpstr>Velocity centiles</vt:lpstr>
      <vt:lpstr>  Growth acceleration  Three measurements</vt:lpstr>
      <vt:lpstr>Question</vt:lpstr>
      <vt:lpstr>Centile crossing over 4 weeks</vt:lpstr>
      <vt:lpstr>Statistics of centile crossing and deviation</vt:lpstr>
      <vt:lpstr>Two growth studies of Cambridge infants</vt:lpstr>
      <vt:lpstr>Correlation between successive deviations</vt:lpstr>
      <vt:lpstr>Correlation between successive deviations</vt:lpstr>
      <vt:lpstr>Surprise - deviations are correlated!</vt:lpstr>
      <vt:lpstr>How does the correlation change with age?</vt:lpstr>
      <vt:lpstr>Deviation and feedback</vt:lpstr>
      <vt:lpstr>Positive feedback</vt:lpstr>
      <vt:lpstr>Negative feedback</vt:lpstr>
      <vt:lpstr>Implications for chart assessment</vt:lpstr>
      <vt:lpstr>Growth velocity and growth assessment</vt:lpstr>
      <vt:lpstr>Growth acceleration and feedback</vt:lpstr>
      <vt:lpstr>  Growth pattern  Many measurements</vt:lpstr>
      <vt:lpstr>Variation in growth pattern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Summarising growth pattern</vt:lpstr>
      <vt:lpstr>All growth curves, colour-coded measured every 4 weeks</vt:lpstr>
      <vt:lpstr>SITAR</vt:lpstr>
      <vt:lpstr>All growth curves, colour-coded measured every 4 weeks</vt:lpstr>
      <vt:lpstr>All growth curves, colour-coded after SITAR adjustment</vt:lpstr>
      <vt:lpstr>All growth curves, colour-coded with SITAR mean curve</vt:lpstr>
      <vt:lpstr>SITAR growth patterns</vt:lpstr>
      <vt:lpstr>SITAR growth patterns</vt:lpstr>
      <vt:lpstr>Conclusions</vt:lpstr>
    </vt:vector>
  </TitlesOfParts>
  <Company>UCL</Company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Simon Brown</dc:creator>
  <cp:lastModifiedBy>Cole, Tim</cp:lastModifiedBy>
  <cp:revision>351</cp:revision>
  <cp:lastPrinted>2007-08-20T13:52:07Z</cp:lastPrinted>
  <dcterms:created xsi:type="dcterms:W3CDTF">2005-07-13T12:26:50Z</dcterms:created>
  <dcterms:modified xsi:type="dcterms:W3CDTF">2018-06-21T17:52:48Z</dcterms:modified>
</cp:coreProperties>
</file>

<file path=docProps/thumbnail.jpeg>
</file>